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73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7" r:id="rId13"/>
    <p:sldId id="268" r:id="rId14"/>
    <p:sldId id="266" r:id="rId15"/>
    <p:sldId id="269" r:id="rId16"/>
    <p:sldId id="270" r:id="rId17"/>
    <p:sldId id="271" r:id="rId18"/>
    <p:sldId id="272" r:id="rId19"/>
    <p:sldId id="274" r:id="rId20"/>
    <p:sldId id="275" r:id="rId21"/>
    <p:sldId id="276" r:id="rId22"/>
    <p:sldId id="277" r:id="rId23"/>
    <p:sldId id="278" r:id="rId24"/>
    <p:sldId id="279" r:id="rId25"/>
    <p:sldId id="281" r:id="rId26"/>
    <p:sldId id="280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9" d="100"/>
          <a:sy n="69" d="100"/>
        </p:scale>
        <p:origin x="8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11/15/2022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11/15/2022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11/15/2022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11/15/2022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gi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7" Type="http://schemas.openxmlformats.org/officeDocument/2006/relationships/image" Target="../media/image13.png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jpg"/><Relationship Id="rId5" Type="http://schemas.openxmlformats.org/officeDocument/2006/relationships/image" Target="../media/image11.gif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867248-FC19-59D9-BF14-285DC9216C9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তরঙ্গ</a:t>
            </a:r>
            <a:r>
              <a:rPr lang="en-US" dirty="0"/>
              <a:t> ও </a:t>
            </a:r>
            <a:r>
              <a:rPr lang="en-US" dirty="0" err="1"/>
              <a:t>শব্দ</a:t>
            </a:r>
            <a:r>
              <a:rPr lang="en-US" dirty="0"/>
              <a:t>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4E8DB3-69D5-16D0-A232-CCE0C7F900A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Physics for Today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12C7F3-B3A9-F48F-337C-DAF1EB07CA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8401" y="126855"/>
            <a:ext cx="4438650" cy="39719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028196E-D05F-D140-52D4-594551D8DEC6}"/>
              </a:ext>
            </a:extLst>
          </p:cNvPr>
          <p:cNvSpPr txBox="1"/>
          <p:nvPr/>
        </p:nvSpPr>
        <p:spPr>
          <a:xfrm>
            <a:off x="7661564" y="4946073"/>
            <a:ext cx="3841458" cy="923330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u="sng" dirty="0" err="1">
                <a:solidFill>
                  <a:srgbClr val="FF0000"/>
                </a:solidFill>
              </a:rPr>
              <a:t>Prepaired</a:t>
            </a:r>
            <a:r>
              <a:rPr lang="en-US" u="sng" dirty="0">
                <a:solidFill>
                  <a:srgbClr val="FF0000"/>
                </a:solidFill>
              </a:rPr>
              <a:t> by</a:t>
            </a:r>
          </a:p>
          <a:p>
            <a:pPr algn="ctr"/>
            <a:r>
              <a:rPr lang="en-US" dirty="0"/>
              <a:t>SM TANVIR AHAMMAD</a:t>
            </a:r>
          </a:p>
          <a:p>
            <a:pPr algn="ctr"/>
            <a:r>
              <a:rPr lang="en-US" dirty="0"/>
              <a:t>CSE, DUET</a:t>
            </a:r>
          </a:p>
        </p:txBody>
      </p:sp>
    </p:spTree>
    <p:extLst>
      <p:ext uri="{BB962C8B-B14F-4D97-AF65-F5344CB8AC3E}">
        <p14:creationId xmlns:p14="http://schemas.microsoft.com/office/powerpoint/2010/main" val="5344103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BE7D30E-6B78-59C2-8037-4230E0B3FF67}"/>
              </a:ext>
            </a:extLst>
          </p:cNvPr>
          <p:cNvSpPr txBox="1"/>
          <p:nvPr/>
        </p:nvSpPr>
        <p:spPr>
          <a:xfrm>
            <a:off x="4225637" y="471054"/>
            <a:ext cx="5708614" cy="52322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Parts of wave ( </a:t>
            </a:r>
            <a:r>
              <a:rPr lang="en-US" sz="2800" dirty="0" err="1">
                <a:solidFill>
                  <a:srgbClr val="FF0000"/>
                </a:solidFill>
              </a:rPr>
              <a:t>তরঙ্গের</a:t>
            </a:r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dirty="0" err="1">
                <a:solidFill>
                  <a:srgbClr val="FF0000"/>
                </a:solidFill>
              </a:rPr>
              <a:t>বিভিন্ন</a:t>
            </a:r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dirty="0" err="1">
                <a:solidFill>
                  <a:srgbClr val="FF0000"/>
                </a:solidFill>
              </a:rPr>
              <a:t>অংশ</a:t>
            </a:r>
            <a:r>
              <a:rPr lang="en-US" sz="2800" dirty="0">
                <a:solidFill>
                  <a:srgbClr val="FF0000"/>
                </a:solidFill>
              </a:rPr>
              <a:t> )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E05F48-31AD-578C-3411-D022EE1D99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53928"/>
            <a:ext cx="5301525" cy="36945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5689249-3651-C180-2D68-F0CD2C2353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0400" y="3558600"/>
            <a:ext cx="151200" cy="40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B39C2B7-E122-F5C1-4815-3213914648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2377" y="1453928"/>
            <a:ext cx="6387656" cy="3694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6230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EB79853-B43E-D653-C582-6A5BAF209863}"/>
                  </a:ext>
                </a:extLst>
              </p:cNvPr>
              <p:cNvSpPr txBox="1"/>
              <p:nvPr/>
            </p:nvSpPr>
            <p:spPr>
              <a:xfrm>
                <a:off x="1590261" y="808383"/>
                <a:ext cx="10349308" cy="58385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কম্পন/</a:t>
                </a:r>
                <a:r>
                  <a:rPr lang="en-US" dirty="0" err="1">
                    <a:solidFill>
                      <a:srgbClr val="FF0000"/>
                    </a:solidFill>
                  </a:rPr>
                  <a:t>পূর্ন</a:t>
                </a:r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 err="1">
                    <a:solidFill>
                      <a:srgbClr val="FF0000"/>
                    </a:solidFill>
                  </a:rPr>
                  <a:t>কম্পন</a:t>
                </a:r>
                <a:r>
                  <a:rPr lang="en-US" dirty="0">
                    <a:solidFill>
                      <a:srgbClr val="FF0000"/>
                    </a:solidFill>
                  </a:rPr>
                  <a:t>/</a:t>
                </a:r>
                <a:r>
                  <a:rPr lang="en-US" dirty="0" err="1">
                    <a:solidFill>
                      <a:srgbClr val="FF0000"/>
                    </a:solidFill>
                  </a:rPr>
                  <a:t>স্পন্দন</a:t>
                </a:r>
                <a:r>
                  <a:rPr lang="en-US" dirty="0">
                    <a:solidFill>
                      <a:srgbClr val="FF0000"/>
                    </a:solidFill>
                  </a:rPr>
                  <a:t>/</a:t>
                </a:r>
                <a:r>
                  <a:rPr lang="en-US" dirty="0" err="1">
                    <a:solidFill>
                      <a:srgbClr val="FF0000"/>
                    </a:solidFill>
                  </a:rPr>
                  <a:t>দোলনঃ</a:t>
                </a:r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 err="1"/>
                  <a:t>কম্পনশীল</a:t>
                </a:r>
                <a:r>
                  <a:rPr lang="en-US" dirty="0"/>
                  <a:t> </a:t>
                </a:r>
                <a:r>
                  <a:rPr lang="en-US" dirty="0" err="1"/>
                  <a:t>বস্তু</a:t>
                </a:r>
                <a:r>
                  <a:rPr lang="en-US" dirty="0"/>
                  <a:t> </a:t>
                </a:r>
                <a:r>
                  <a:rPr lang="en-US" dirty="0" err="1"/>
                  <a:t>একটি</a:t>
                </a:r>
                <a:r>
                  <a:rPr lang="en-US" dirty="0"/>
                  <a:t> </a:t>
                </a:r>
                <a:r>
                  <a:rPr lang="en-US" dirty="0" err="1"/>
                  <a:t>বিন্দু</a:t>
                </a:r>
                <a:r>
                  <a:rPr lang="en-US" dirty="0"/>
                  <a:t> </a:t>
                </a:r>
                <a:r>
                  <a:rPr lang="en-US" dirty="0" err="1"/>
                  <a:t>থেকে</a:t>
                </a:r>
                <a:r>
                  <a:rPr lang="en-US" dirty="0"/>
                  <a:t> </a:t>
                </a:r>
                <a:r>
                  <a:rPr lang="en-US" dirty="0" err="1"/>
                  <a:t>যাত্রা</a:t>
                </a:r>
                <a:r>
                  <a:rPr lang="en-US" dirty="0"/>
                  <a:t> </a:t>
                </a:r>
                <a:r>
                  <a:rPr lang="en-US" dirty="0" err="1"/>
                  <a:t>শুরু</a:t>
                </a:r>
                <a:r>
                  <a:rPr lang="en-US" dirty="0"/>
                  <a:t> </a:t>
                </a:r>
                <a:r>
                  <a:rPr lang="en-US" dirty="0" err="1"/>
                  <a:t>করে</a:t>
                </a:r>
                <a:r>
                  <a:rPr lang="en-US" dirty="0"/>
                  <a:t> </a:t>
                </a:r>
                <a:r>
                  <a:rPr lang="en-US" dirty="0" err="1"/>
                  <a:t>আবার</a:t>
                </a:r>
                <a:r>
                  <a:rPr lang="en-US" dirty="0"/>
                  <a:t> </a:t>
                </a:r>
                <a:r>
                  <a:rPr lang="en-US" dirty="0" err="1"/>
                  <a:t>একই</a:t>
                </a:r>
                <a:r>
                  <a:rPr lang="en-US" dirty="0"/>
                  <a:t> </a:t>
                </a:r>
                <a:r>
                  <a:rPr lang="en-US" dirty="0" err="1"/>
                  <a:t>দিক</a:t>
                </a:r>
                <a:r>
                  <a:rPr lang="en-US" dirty="0"/>
                  <a:t> </a:t>
                </a:r>
                <a:r>
                  <a:rPr lang="en-US" dirty="0" err="1"/>
                  <a:t>থেকে</a:t>
                </a:r>
                <a:endParaRPr lang="en-US" dirty="0"/>
              </a:p>
              <a:p>
                <a:r>
                  <a:rPr lang="en-US" dirty="0" err="1"/>
                  <a:t>সেই</a:t>
                </a:r>
                <a:r>
                  <a:rPr lang="en-US" dirty="0"/>
                  <a:t> </a:t>
                </a:r>
                <a:r>
                  <a:rPr lang="en-US" dirty="0" err="1"/>
                  <a:t>বিন্দুতে</a:t>
                </a:r>
                <a:r>
                  <a:rPr lang="en-US" dirty="0"/>
                  <a:t> </a:t>
                </a:r>
                <a:r>
                  <a:rPr lang="en-US" dirty="0" err="1"/>
                  <a:t>ফিরে</a:t>
                </a:r>
                <a:r>
                  <a:rPr lang="en-US" dirty="0"/>
                  <a:t> </a:t>
                </a:r>
                <a:r>
                  <a:rPr lang="en-US" dirty="0" err="1"/>
                  <a:t>আসলে</a:t>
                </a:r>
                <a:r>
                  <a:rPr lang="en-US" dirty="0"/>
                  <a:t> </a:t>
                </a:r>
                <a:r>
                  <a:rPr lang="en-US" dirty="0" err="1"/>
                  <a:t>তাকে</a:t>
                </a:r>
                <a:r>
                  <a:rPr lang="en-US" dirty="0"/>
                  <a:t> </a:t>
                </a:r>
                <a:r>
                  <a:rPr lang="en-US" dirty="0" err="1"/>
                  <a:t>পূর্ণ</a:t>
                </a:r>
                <a:r>
                  <a:rPr lang="en-US" dirty="0"/>
                  <a:t> </a:t>
                </a:r>
                <a:r>
                  <a:rPr lang="en-US" dirty="0" err="1"/>
                  <a:t>কম্পন</a:t>
                </a:r>
                <a:r>
                  <a:rPr lang="en-US" dirty="0"/>
                  <a:t> </a:t>
                </a:r>
                <a:r>
                  <a:rPr lang="en-US" dirty="0" err="1"/>
                  <a:t>বলে</a:t>
                </a:r>
                <a:r>
                  <a:rPr lang="en-US" dirty="0"/>
                  <a:t> । f </a:t>
                </a:r>
                <a:r>
                  <a:rPr lang="en-US" dirty="0" err="1"/>
                  <a:t>দ্বারা</a:t>
                </a:r>
                <a:r>
                  <a:rPr lang="en-US" dirty="0"/>
                  <a:t> </a:t>
                </a:r>
                <a:r>
                  <a:rPr lang="en-US" dirty="0" err="1"/>
                  <a:t>প্রকাশ</a:t>
                </a:r>
                <a:r>
                  <a:rPr lang="en-US" dirty="0"/>
                  <a:t> </a:t>
                </a:r>
                <a:r>
                  <a:rPr lang="en-US" dirty="0" err="1"/>
                  <a:t>করা</a:t>
                </a:r>
                <a:r>
                  <a:rPr lang="en-US" dirty="0"/>
                  <a:t> </a:t>
                </a:r>
                <a:r>
                  <a:rPr lang="en-US" dirty="0" err="1"/>
                  <a:t>হয়</a:t>
                </a:r>
                <a:r>
                  <a:rPr lang="en-US" dirty="0"/>
                  <a:t>। </a:t>
                </a:r>
              </a:p>
              <a:p>
                <a:endParaRPr lang="en-US" dirty="0">
                  <a:solidFill>
                    <a:srgbClr val="FF0000"/>
                  </a:solidFill>
                </a:endParaRPr>
              </a:p>
              <a:p>
                <a:r>
                  <a:rPr lang="en-US" dirty="0" err="1">
                    <a:solidFill>
                      <a:srgbClr val="FF0000"/>
                    </a:solidFill>
                  </a:rPr>
                  <a:t>দোলনকাল</a:t>
                </a:r>
                <a:r>
                  <a:rPr lang="en-US" dirty="0">
                    <a:solidFill>
                      <a:srgbClr val="FF0000"/>
                    </a:solidFill>
                  </a:rPr>
                  <a:t>/</a:t>
                </a:r>
                <a:r>
                  <a:rPr lang="en-US" dirty="0" err="1">
                    <a:solidFill>
                      <a:srgbClr val="FF0000"/>
                    </a:solidFill>
                  </a:rPr>
                  <a:t>পর্যায়কালঃ</a:t>
                </a:r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 err="1"/>
                  <a:t>পূর্ন</a:t>
                </a:r>
                <a:r>
                  <a:rPr lang="en-US" dirty="0"/>
                  <a:t> </a:t>
                </a:r>
                <a:r>
                  <a:rPr lang="en-US" dirty="0" err="1"/>
                  <a:t>কম্পন</a:t>
                </a:r>
                <a:r>
                  <a:rPr lang="en-US" dirty="0"/>
                  <a:t> </a:t>
                </a:r>
                <a:r>
                  <a:rPr lang="en-US" dirty="0" err="1"/>
                  <a:t>সুম্পুর্ন</a:t>
                </a:r>
                <a:r>
                  <a:rPr lang="en-US" dirty="0"/>
                  <a:t> </a:t>
                </a:r>
                <a:r>
                  <a:rPr lang="en-US" dirty="0" err="1"/>
                  <a:t>করতে</a:t>
                </a:r>
                <a:r>
                  <a:rPr lang="en-US" dirty="0"/>
                  <a:t> </a:t>
                </a:r>
                <a:r>
                  <a:rPr lang="en-US" dirty="0" err="1"/>
                  <a:t>যে</a:t>
                </a:r>
                <a:r>
                  <a:rPr lang="en-US" dirty="0"/>
                  <a:t> </a:t>
                </a:r>
                <a:r>
                  <a:rPr lang="en-US" dirty="0" err="1"/>
                  <a:t>সময়</a:t>
                </a:r>
                <a:r>
                  <a:rPr lang="en-US" dirty="0"/>
                  <a:t> </a:t>
                </a:r>
                <a:r>
                  <a:rPr lang="en-US" dirty="0" err="1"/>
                  <a:t>লাগে</a:t>
                </a:r>
                <a:r>
                  <a:rPr lang="en-US" dirty="0"/>
                  <a:t> </a:t>
                </a:r>
                <a:r>
                  <a:rPr lang="en-US" dirty="0" err="1"/>
                  <a:t>তাকে</a:t>
                </a:r>
                <a:r>
                  <a:rPr lang="en-US" dirty="0"/>
                  <a:t> </a:t>
                </a:r>
                <a:r>
                  <a:rPr lang="en-US" dirty="0" err="1"/>
                  <a:t>পর্যায়কাল</a:t>
                </a:r>
                <a:r>
                  <a:rPr lang="en-US" dirty="0"/>
                  <a:t> </a:t>
                </a:r>
                <a:r>
                  <a:rPr lang="en-US" dirty="0" err="1"/>
                  <a:t>বলে</a:t>
                </a:r>
                <a:r>
                  <a:rPr lang="en-US" dirty="0"/>
                  <a:t>। </a:t>
                </a:r>
                <a:r>
                  <a:rPr lang="en-US" dirty="0" err="1"/>
                  <a:t>যাকে</a:t>
                </a:r>
                <a:r>
                  <a:rPr lang="en-US" dirty="0"/>
                  <a:t> T </a:t>
                </a:r>
                <a:r>
                  <a:rPr lang="en-US" dirty="0" err="1"/>
                  <a:t>দ্বারা</a:t>
                </a:r>
                <a:r>
                  <a:rPr lang="en-US" dirty="0"/>
                  <a:t> </a:t>
                </a:r>
                <a:r>
                  <a:rPr lang="en-US" dirty="0" err="1"/>
                  <a:t>প্রকাশ</a:t>
                </a:r>
                <a:r>
                  <a:rPr lang="en-US" dirty="0"/>
                  <a:t> </a:t>
                </a:r>
              </a:p>
              <a:p>
                <a:r>
                  <a:rPr lang="en-US" dirty="0" err="1"/>
                  <a:t>করা</a:t>
                </a:r>
                <a:r>
                  <a:rPr lang="en-US" dirty="0"/>
                  <a:t> </a:t>
                </a:r>
                <a:r>
                  <a:rPr lang="en-US" dirty="0" err="1"/>
                  <a:t>হয়</a:t>
                </a:r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 err="1">
                    <a:solidFill>
                      <a:srgbClr val="FF0000"/>
                    </a:solidFill>
                  </a:rPr>
                  <a:t>দশাঃ</a:t>
                </a:r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 err="1"/>
                  <a:t>তরঙ্গের</a:t>
                </a:r>
                <a:r>
                  <a:rPr lang="en-US" dirty="0"/>
                  <a:t> </a:t>
                </a:r>
                <a:r>
                  <a:rPr lang="en-US" dirty="0" err="1"/>
                  <a:t>উপর</a:t>
                </a:r>
                <a:r>
                  <a:rPr lang="en-US" dirty="0"/>
                  <a:t> </a:t>
                </a:r>
                <a:r>
                  <a:rPr lang="en-US" dirty="0" err="1"/>
                  <a:t>অবস্থিত</a:t>
                </a:r>
                <a:r>
                  <a:rPr lang="en-US" dirty="0"/>
                  <a:t> </a:t>
                </a:r>
                <a:r>
                  <a:rPr lang="en-US" dirty="0" err="1"/>
                  <a:t>কণার</a:t>
                </a:r>
                <a:r>
                  <a:rPr lang="en-US" dirty="0"/>
                  <a:t> </a:t>
                </a:r>
                <a:r>
                  <a:rPr lang="en-US" dirty="0" err="1"/>
                  <a:t>দশা</a:t>
                </a:r>
                <a:r>
                  <a:rPr lang="en-US" dirty="0"/>
                  <a:t> </a:t>
                </a:r>
                <a:r>
                  <a:rPr lang="en-US" dirty="0" err="1"/>
                  <a:t>বলতে</a:t>
                </a:r>
                <a:r>
                  <a:rPr lang="en-US" dirty="0"/>
                  <a:t> </a:t>
                </a:r>
                <a:r>
                  <a:rPr lang="en-US" dirty="0" err="1"/>
                  <a:t>সেই</a:t>
                </a:r>
                <a:r>
                  <a:rPr lang="en-US" dirty="0"/>
                  <a:t> </a:t>
                </a:r>
                <a:r>
                  <a:rPr lang="en-US" dirty="0" err="1"/>
                  <a:t>কণার</a:t>
                </a:r>
                <a:r>
                  <a:rPr lang="en-US" dirty="0"/>
                  <a:t> </a:t>
                </a:r>
                <a:r>
                  <a:rPr lang="en-US" dirty="0" err="1"/>
                  <a:t>বেগ,সরণ,ত্বরণ,বল</a:t>
                </a:r>
                <a:r>
                  <a:rPr lang="en-US" dirty="0"/>
                  <a:t> </a:t>
                </a:r>
                <a:r>
                  <a:rPr lang="en-US" dirty="0" err="1"/>
                  <a:t>ইত্যাদি</a:t>
                </a:r>
                <a:r>
                  <a:rPr lang="en-US" dirty="0"/>
                  <a:t> </a:t>
                </a:r>
                <a:r>
                  <a:rPr lang="en-US" dirty="0" err="1"/>
                  <a:t>বুঝায়</a:t>
                </a:r>
                <a:r>
                  <a:rPr lang="en-US" dirty="0"/>
                  <a:t>। </a:t>
                </a:r>
                <a:r>
                  <a:rPr lang="en-US" dirty="0" err="1"/>
                  <a:t>অর্থা</a:t>
                </a:r>
                <a:r>
                  <a:rPr lang="en-US" dirty="0"/>
                  <a:t>ৎ ঐ </a:t>
                </a:r>
                <a:r>
                  <a:rPr lang="en-US" dirty="0" err="1"/>
                  <a:t>কণা</a:t>
                </a:r>
                <a:endParaRPr lang="en-US" dirty="0"/>
              </a:p>
              <a:p>
                <a:r>
                  <a:rPr lang="en-US" dirty="0" err="1"/>
                  <a:t>বেগ</a:t>
                </a:r>
                <a:r>
                  <a:rPr lang="en-US" dirty="0"/>
                  <a:t> </a:t>
                </a:r>
                <a:r>
                  <a:rPr lang="en-US" dirty="0" err="1"/>
                  <a:t>কত</a:t>
                </a:r>
                <a:r>
                  <a:rPr lang="en-US" dirty="0"/>
                  <a:t>, </a:t>
                </a:r>
                <a:r>
                  <a:rPr lang="en-US" dirty="0" err="1"/>
                  <a:t>ত্বরণ</a:t>
                </a:r>
                <a:r>
                  <a:rPr lang="en-US" dirty="0"/>
                  <a:t> </a:t>
                </a:r>
                <a:r>
                  <a:rPr lang="en-US" dirty="0" err="1"/>
                  <a:t>কত</a:t>
                </a:r>
                <a:r>
                  <a:rPr lang="en-US" dirty="0"/>
                  <a:t>, </a:t>
                </a:r>
                <a:r>
                  <a:rPr lang="en-US" dirty="0" err="1"/>
                  <a:t>কোন</a:t>
                </a:r>
                <a:r>
                  <a:rPr lang="en-US" dirty="0"/>
                  <a:t> </a:t>
                </a:r>
                <a:r>
                  <a:rPr lang="en-US" dirty="0" err="1"/>
                  <a:t>অবস্থানে</a:t>
                </a:r>
                <a:r>
                  <a:rPr lang="en-US" dirty="0"/>
                  <a:t> </a:t>
                </a:r>
                <a:r>
                  <a:rPr lang="en-US" dirty="0" err="1"/>
                  <a:t>আছে</a:t>
                </a:r>
                <a:r>
                  <a:rPr lang="en-US" dirty="0"/>
                  <a:t>, </a:t>
                </a:r>
                <a:r>
                  <a:rPr lang="en-US" dirty="0" err="1"/>
                  <a:t>ইত্যাদি</a:t>
                </a:r>
                <a:r>
                  <a:rPr lang="en-US" dirty="0"/>
                  <a:t> </a:t>
                </a:r>
                <a:r>
                  <a:rPr lang="en-US" dirty="0" err="1"/>
                  <a:t>বের</a:t>
                </a:r>
                <a:r>
                  <a:rPr lang="en-US" dirty="0"/>
                  <a:t> </a:t>
                </a:r>
                <a:r>
                  <a:rPr lang="en-US" dirty="0" err="1"/>
                  <a:t>করা</a:t>
                </a:r>
                <a:r>
                  <a:rPr lang="en-US" dirty="0"/>
                  <a:t> </a:t>
                </a:r>
                <a:r>
                  <a:rPr lang="en-US" dirty="0" err="1"/>
                  <a:t>মানেই</a:t>
                </a:r>
                <a:r>
                  <a:rPr lang="en-US" dirty="0"/>
                  <a:t> </a:t>
                </a:r>
                <a:r>
                  <a:rPr lang="en-US" dirty="0" err="1"/>
                  <a:t>দশা</a:t>
                </a:r>
                <a:r>
                  <a:rPr lang="en-US" dirty="0"/>
                  <a:t> </a:t>
                </a:r>
                <a:r>
                  <a:rPr lang="en-US" dirty="0" err="1"/>
                  <a:t>বের</a:t>
                </a:r>
                <a:r>
                  <a:rPr lang="en-US" dirty="0"/>
                  <a:t> </a:t>
                </a:r>
                <a:r>
                  <a:rPr lang="en-US" dirty="0" err="1"/>
                  <a:t>করা</a:t>
                </a:r>
                <a:r>
                  <a:rPr lang="en-US" dirty="0"/>
                  <a:t>। </a:t>
                </a:r>
              </a:p>
              <a:p>
                <a:endParaRPr lang="en-US" dirty="0">
                  <a:solidFill>
                    <a:srgbClr val="FF0000"/>
                  </a:solidFill>
                </a:endParaRPr>
              </a:p>
              <a:p>
                <a:r>
                  <a:rPr lang="en-US" dirty="0" err="1">
                    <a:solidFill>
                      <a:srgbClr val="FF0000"/>
                    </a:solidFill>
                  </a:rPr>
                  <a:t>তরঙ্গদৈর্ঘ্যঃ</a:t>
                </a:r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 err="1"/>
                  <a:t>একটি</a:t>
                </a:r>
                <a:r>
                  <a:rPr lang="en-US" dirty="0"/>
                  <a:t> </a:t>
                </a:r>
                <a:r>
                  <a:rPr lang="en-US" dirty="0" err="1"/>
                  <a:t>পূর্ন</a:t>
                </a:r>
                <a:r>
                  <a:rPr lang="en-US" dirty="0"/>
                  <a:t> </a:t>
                </a:r>
                <a:r>
                  <a:rPr lang="en-US" dirty="0" err="1"/>
                  <a:t>কম্পনে</a:t>
                </a:r>
                <a:r>
                  <a:rPr lang="en-US" dirty="0"/>
                  <a:t> </a:t>
                </a:r>
                <a:r>
                  <a:rPr lang="en-US" dirty="0" err="1"/>
                  <a:t>তরঙ্গ</a:t>
                </a:r>
                <a:r>
                  <a:rPr lang="en-US" dirty="0"/>
                  <a:t> </a:t>
                </a:r>
                <a:r>
                  <a:rPr lang="en-US" dirty="0" err="1"/>
                  <a:t>যে</a:t>
                </a:r>
                <a:r>
                  <a:rPr lang="en-US" dirty="0"/>
                  <a:t> </a:t>
                </a:r>
                <a:r>
                  <a:rPr lang="en-US" dirty="0" err="1"/>
                  <a:t>দূরুত্ব</a:t>
                </a:r>
                <a:r>
                  <a:rPr lang="en-US" dirty="0"/>
                  <a:t> </a:t>
                </a:r>
                <a:r>
                  <a:rPr lang="en-US" dirty="0" err="1"/>
                  <a:t>অতিক্রম</a:t>
                </a:r>
                <a:r>
                  <a:rPr lang="en-US" dirty="0"/>
                  <a:t> </a:t>
                </a:r>
                <a:r>
                  <a:rPr lang="en-US" dirty="0" err="1"/>
                  <a:t>করে</a:t>
                </a:r>
                <a:r>
                  <a:rPr lang="en-US" dirty="0"/>
                  <a:t> </a:t>
                </a:r>
                <a:r>
                  <a:rPr lang="en-US" dirty="0" err="1"/>
                  <a:t>তাকে</a:t>
                </a:r>
                <a:r>
                  <a:rPr lang="en-US" dirty="0"/>
                  <a:t> </a:t>
                </a:r>
                <a:r>
                  <a:rPr lang="en-US" dirty="0" err="1"/>
                  <a:t>তরঙ্গদৈর্ঘ্য</a:t>
                </a:r>
                <a:r>
                  <a:rPr lang="en-US" dirty="0"/>
                  <a:t> </a:t>
                </a:r>
                <a:r>
                  <a:rPr lang="en-US" dirty="0" err="1"/>
                  <a:t>বলে</a:t>
                </a:r>
                <a:r>
                  <a:rPr lang="en-US" dirty="0"/>
                  <a:t> </a:t>
                </a:r>
                <a:r>
                  <a:rPr lang="en-US" dirty="0" err="1"/>
                  <a:t>যাকে</a:t>
                </a:r>
                <a:r>
                  <a:rPr lang="en-US" dirty="0"/>
                  <a:t> </a:t>
                </a:r>
                <a:r>
                  <a:rPr lang="en-US" dirty="0" err="1"/>
                  <a:t>ল্যামডা</a:t>
                </a:r>
                <a:r>
                  <a:rPr lang="en-US" dirty="0"/>
                  <a:t> </a:t>
                </a:r>
                <a:r>
                  <a:rPr lang="en-US" dirty="0" err="1"/>
                  <a:t>দিয়ে</a:t>
                </a:r>
                <a:r>
                  <a:rPr lang="en-US" dirty="0"/>
                  <a:t> </a:t>
                </a:r>
              </a:p>
              <a:p>
                <a:r>
                  <a:rPr lang="en-US" dirty="0" err="1"/>
                  <a:t>প্রকাশ</a:t>
                </a:r>
                <a:r>
                  <a:rPr lang="en-US" dirty="0"/>
                  <a:t> </a:t>
                </a:r>
                <a:r>
                  <a:rPr lang="en-US" dirty="0" err="1"/>
                  <a:t>করা</a:t>
                </a:r>
                <a:r>
                  <a:rPr lang="en-US" dirty="0"/>
                  <a:t> </a:t>
                </a:r>
                <a:r>
                  <a:rPr lang="en-US" dirty="0" err="1"/>
                  <a:t>হয়</a:t>
                </a:r>
                <a:r>
                  <a:rPr lang="en-US" dirty="0"/>
                  <a:t>। </a:t>
                </a:r>
              </a:p>
              <a:p>
                <a:endParaRPr lang="en-US" dirty="0">
                  <a:solidFill>
                    <a:srgbClr val="FF0000"/>
                  </a:solidFill>
                </a:endParaRPr>
              </a:p>
              <a:p>
                <a:r>
                  <a:rPr lang="en-US" dirty="0" err="1">
                    <a:solidFill>
                      <a:srgbClr val="FF0000"/>
                    </a:solidFill>
                  </a:rPr>
                  <a:t>কম্পাঙ্ক</a:t>
                </a:r>
                <a:r>
                  <a:rPr lang="en-US" dirty="0">
                    <a:solidFill>
                      <a:srgbClr val="FF0000"/>
                    </a:solidFill>
                  </a:rPr>
                  <a:t> ও </a:t>
                </a:r>
                <a:r>
                  <a:rPr lang="en-US" dirty="0" err="1">
                    <a:solidFill>
                      <a:srgbClr val="FF0000"/>
                    </a:solidFill>
                  </a:rPr>
                  <a:t>পর্যায়কালঃ</a:t>
                </a:r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</a:p>
              <a:p>
                <a:r>
                  <a:rPr lang="en-US" dirty="0"/>
                  <a:t> </a:t>
                </a:r>
              </a:p>
              <a:p>
                <a:r>
                  <a:rPr lang="en-US" dirty="0" err="1"/>
                  <a:t>কম্পাঙ্ক</a:t>
                </a:r>
                <a:r>
                  <a:rPr lang="en-US" dirty="0"/>
                  <a:t> = ১/</a:t>
                </a:r>
                <a:r>
                  <a:rPr lang="en-US" dirty="0" err="1"/>
                  <a:t>পর্যায়কাল</a:t>
                </a:r>
                <a:endParaRPr lang="en-US" dirty="0"/>
              </a:p>
              <a:p>
                <a:r>
                  <a:rPr lang="en-US" dirty="0" err="1"/>
                  <a:t>পর্যায়কাল</a:t>
                </a:r>
                <a:r>
                  <a:rPr lang="en-US" dirty="0"/>
                  <a:t> = ১/</a:t>
                </a:r>
                <a:r>
                  <a:rPr lang="en-US" dirty="0" err="1"/>
                  <a:t>কম্পাঙ্ক</a:t>
                </a:r>
                <a:r>
                  <a:rPr lang="en-US" dirty="0"/>
                  <a:t>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EB79853-B43E-D653-C582-6A5BAF2098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0261" y="808383"/>
                <a:ext cx="10349308" cy="5838521"/>
              </a:xfrm>
              <a:prstGeom prst="rect">
                <a:avLst/>
              </a:prstGeom>
              <a:blipFill>
                <a:blip r:embed="rId2"/>
                <a:stretch>
                  <a:fillRect l="-530" t="-7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997499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EC38C87-B21A-D97A-E81E-89BDA6336511}"/>
                  </a:ext>
                </a:extLst>
              </p:cNvPr>
              <p:cNvSpPr txBox="1"/>
              <p:nvPr/>
            </p:nvSpPr>
            <p:spPr>
              <a:xfrm>
                <a:off x="1696277" y="564594"/>
                <a:ext cx="9555757" cy="60981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>
                    <a:solidFill>
                      <a:srgbClr val="FF0000"/>
                    </a:solidFill>
                  </a:rPr>
                  <a:t>তরঙ্গের </a:t>
                </a:r>
                <a:r>
                  <a:rPr lang="en-US" sz="3200" dirty="0" err="1">
                    <a:solidFill>
                      <a:srgbClr val="FF0000"/>
                    </a:solidFill>
                  </a:rPr>
                  <a:t>বেগঃ</a:t>
                </a:r>
                <a:endParaRPr lang="en-US" sz="3200" dirty="0">
                  <a:solidFill>
                    <a:srgbClr val="FF0000"/>
                  </a:solidFill>
                </a:endParaRPr>
              </a:p>
              <a:p>
                <a:endParaRPr lang="en-US" sz="3200" dirty="0"/>
              </a:p>
              <a:p>
                <a:r>
                  <a:rPr lang="en-US" sz="3200" dirty="0" err="1"/>
                  <a:t>তরঙ্গ</a:t>
                </a:r>
                <a:r>
                  <a:rPr lang="en-US" sz="3200" dirty="0"/>
                  <a:t> T </a:t>
                </a:r>
                <a:r>
                  <a:rPr lang="en-US" sz="3200" dirty="0" err="1"/>
                  <a:t>সময়ে</a:t>
                </a:r>
                <a:r>
                  <a:rPr lang="en-US" sz="3200" dirty="0"/>
                  <a:t> </a:t>
                </a:r>
                <a:r>
                  <a:rPr lang="en-US" sz="3200" dirty="0" err="1"/>
                  <a:t>যে</a:t>
                </a:r>
                <a:r>
                  <a:rPr lang="en-US" sz="3200" dirty="0"/>
                  <a:t> </a:t>
                </a:r>
                <a:r>
                  <a:rPr lang="en-US" sz="3200" dirty="0" err="1"/>
                  <a:t>দুরুত্ব</a:t>
                </a:r>
                <a:r>
                  <a:rPr lang="en-US" sz="3200" dirty="0"/>
                  <a:t> </a:t>
                </a:r>
                <a:r>
                  <a:rPr lang="en-US" sz="3200" dirty="0" err="1"/>
                  <a:t>অতিক্রম</a:t>
                </a:r>
                <a:r>
                  <a:rPr lang="en-US" sz="3200" dirty="0"/>
                  <a:t> </a:t>
                </a:r>
                <a:r>
                  <a:rPr lang="en-US" sz="3200" dirty="0" err="1"/>
                  <a:t>করে</a:t>
                </a:r>
                <a:r>
                  <a:rPr lang="en-US" sz="3200" dirty="0"/>
                  <a:t> </a:t>
                </a:r>
                <a:r>
                  <a:rPr lang="en-US" sz="3200" dirty="0" err="1"/>
                  <a:t>তাকে</a:t>
                </a:r>
                <a:r>
                  <a:rPr lang="en-US" sz="3200" dirty="0"/>
                  <a:t> </a:t>
                </a:r>
                <a:r>
                  <a:rPr lang="en-US" sz="3200" dirty="0" err="1"/>
                  <a:t>বেগ</a:t>
                </a:r>
                <a:r>
                  <a:rPr lang="en-US" sz="3200" dirty="0"/>
                  <a:t> V </a:t>
                </a:r>
                <a:r>
                  <a:rPr lang="en-US" sz="3200" dirty="0" err="1"/>
                  <a:t>বলে</a:t>
                </a:r>
                <a:r>
                  <a:rPr lang="en-US" sz="3200" dirty="0"/>
                  <a:t> </a:t>
                </a:r>
              </a:p>
              <a:p>
                <a:endParaRPr lang="en-US" sz="3200" dirty="0"/>
              </a:p>
              <a:p>
                <a:r>
                  <a:rPr lang="en-US" sz="4800" dirty="0"/>
                  <a:t>V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4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num>
                      <m:den>
                        <m:r>
                          <a:rPr lang="en-US" sz="48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den>
                    </m:f>
                  </m:oMath>
                </a14:m>
                <a:endParaRPr lang="en-US" sz="4800" dirty="0"/>
              </a:p>
              <a:p>
                <a:r>
                  <a:rPr lang="en-US" sz="2400" dirty="0" err="1"/>
                  <a:t>তরঙ্গের</a:t>
                </a:r>
                <a:r>
                  <a:rPr lang="en-US" sz="2400" dirty="0"/>
                  <a:t> </a:t>
                </a:r>
                <a:r>
                  <a:rPr lang="en-US" sz="2400" dirty="0" err="1"/>
                  <a:t>দুরুত্বঃ</a:t>
                </a:r>
                <a:endParaRPr lang="en-US" sz="2400" dirty="0"/>
              </a:p>
              <a:p>
                <a:r>
                  <a:rPr lang="en-US" sz="2400" dirty="0"/>
                  <a:t>১ </a:t>
                </a:r>
                <a:r>
                  <a:rPr lang="en-US" sz="2400" dirty="0" err="1"/>
                  <a:t>টি</a:t>
                </a:r>
                <a:r>
                  <a:rPr lang="en-US" sz="2400" dirty="0"/>
                  <a:t> </a:t>
                </a:r>
                <a:r>
                  <a:rPr lang="en-US" sz="2400" dirty="0" err="1"/>
                  <a:t>কম্পনে</a:t>
                </a:r>
                <a:r>
                  <a:rPr lang="en-US" sz="2400" dirty="0"/>
                  <a:t> </a:t>
                </a:r>
                <a:r>
                  <a:rPr lang="en-US" sz="2400" dirty="0" err="1"/>
                  <a:t>যায়</a:t>
                </a:r>
                <a:r>
                  <a:rPr lang="en-US" sz="2400" dirty="0"/>
                  <a:t> 	</a:t>
                </a:r>
                <a:r>
                  <a:rPr lang="en-US" sz="24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 err="1"/>
                  <a:t>দূরুত্ব</a:t>
                </a:r>
                <a:r>
                  <a:rPr lang="en-US" sz="2400" dirty="0"/>
                  <a:t> </a:t>
                </a:r>
              </a:p>
              <a:p>
                <a:r>
                  <a:rPr lang="en-US" sz="2400" dirty="0"/>
                  <a:t>২ </a:t>
                </a:r>
                <a:r>
                  <a:rPr lang="en-US" sz="2400" dirty="0" err="1"/>
                  <a:t>টি</a:t>
                </a:r>
                <a:r>
                  <a:rPr lang="en-US" sz="2400" dirty="0"/>
                  <a:t> </a:t>
                </a:r>
                <a:r>
                  <a:rPr lang="en-US" sz="2400" dirty="0" err="1"/>
                  <a:t>কম্পনে</a:t>
                </a:r>
                <a:r>
                  <a:rPr lang="en-US" sz="2400" dirty="0"/>
                  <a:t> </a:t>
                </a:r>
                <a:r>
                  <a:rPr lang="en-US" sz="2400" dirty="0" err="1"/>
                  <a:t>যায়</a:t>
                </a:r>
                <a:r>
                  <a:rPr lang="en-US" sz="2400" dirty="0"/>
                  <a:t> 2</a:t>
                </a:r>
                <a:r>
                  <a:rPr lang="en-US" sz="24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 err="1"/>
                  <a:t>দূরুত্ব</a:t>
                </a:r>
                <a:endParaRPr lang="en-US" sz="2400" dirty="0"/>
              </a:p>
              <a:p>
                <a:r>
                  <a:rPr lang="en-US" sz="2400" dirty="0"/>
                  <a:t>N </a:t>
                </a:r>
                <a:r>
                  <a:rPr lang="en-US" sz="2400" dirty="0" err="1"/>
                  <a:t>টি</a:t>
                </a:r>
                <a:r>
                  <a:rPr lang="en-US" sz="2400" dirty="0"/>
                  <a:t> </a:t>
                </a:r>
                <a:r>
                  <a:rPr lang="en-US" sz="2400" dirty="0" err="1"/>
                  <a:t>কম্পনে</a:t>
                </a:r>
                <a:r>
                  <a:rPr lang="en-US" sz="2400" dirty="0"/>
                  <a:t> </a:t>
                </a:r>
                <a:r>
                  <a:rPr lang="en-US" sz="2400" dirty="0" err="1"/>
                  <a:t>যায়</a:t>
                </a:r>
                <a:r>
                  <a:rPr lang="en-US" sz="2400" dirty="0"/>
                  <a:t> N</a:t>
                </a:r>
                <a:r>
                  <a:rPr lang="en-US" sz="24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2400" dirty="0"/>
                  <a:t> দূরুত্ব</a:t>
                </a:r>
              </a:p>
              <a:p>
                <a:endParaRPr lang="en-US" sz="2400" dirty="0"/>
              </a:p>
              <a:p>
                <a:r>
                  <a:rPr lang="en-US" sz="2400" dirty="0" err="1"/>
                  <a:t>অতএব</a:t>
                </a:r>
                <a:r>
                  <a:rPr lang="en-US" sz="2400" dirty="0"/>
                  <a:t> </a:t>
                </a:r>
                <a:r>
                  <a:rPr lang="en-US" sz="2400" dirty="0" err="1"/>
                  <a:t>তরঙ্গের</a:t>
                </a:r>
                <a:r>
                  <a:rPr lang="en-US" sz="2400" dirty="0"/>
                  <a:t> </a:t>
                </a:r>
                <a:r>
                  <a:rPr lang="en-US" sz="2400" dirty="0" err="1"/>
                  <a:t>দুরুত্ব</a:t>
                </a:r>
                <a:r>
                  <a:rPr lang="en-US" sz="2400" dirty="0"/>
                  <a:t> 		S = N</a:t>
                </a:r>
                <a:r>
                  <a:rPr lang="en-US" sz="24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2400" dirty="0"/>
                  <a:t> </a:t>
                </a:r>
              </a:p>
              <a:p>
                <a:endParaRPr lang="en-US" sz="48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EC38C87-B21A-D97A-E81E-89BDA63365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6277" y="564594"/>
                <a:ext cx="9555757" cy="6098144"/>
              </a:xfrm>
              <a:prstGeom prst="rect">
                <a:avLst/>
              </a:prstGeom>
              <a:blipFill>
                <a:blip r:embed="rId2"/>
                <a:stretch>
                  <a:fillRect l="-2870" t="-1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113952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B383D91-D3F4-C299-4FFA-2C79BF0F0238}"/>
                  </a:ext>
                </a:extLst>
              </p:cNvPr>
              <p:cNvSpPr txBox="1"/>
              <p:nvPr/>
            </p:nvSpPr>
            <p:spPr>
              <a:xfrm>
                <a:off x="1550504" y="1563040"/>
                <a:ext cx="10259540" cy="37319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শব্দের </a:t>
                </a:r>
                <a:r>
                  <a:rPr lang="en-US" b="1" dirty="0" err="1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চলাচলের</a:t>
                </a:r>
                <a:r>
                  <a:rPr lang="en-US" b="1" dirty="0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b="1" dirty="0" err="1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জন্য</a:t>
                </a:r>
                <a:r>
                  <a:rPr lang="en-US" b="1" dirty="0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b="1" dirty="0" err="1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মাধ্যম</a:t>
                </a:r>
                <a:r>
                  <a:rPr lang="en-US" b="1" dirty="0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b="1" dirty="0" err="1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প্রয়োজন</a:t>
                </a:r>
                <a:r>
                  <a:rPr lang="en-US" b="1" dirty="0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। </a:t>
                </a:r>
                <a:r>
                  <a:rPr lang="en-US" b="1" dirty="0" err="1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যে</a:t>
                </a:r>
                <a:r>
                  <a:rPr lang="en-US" b="1" dirty="0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b="1" dirty="0" err="1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মাধ্যমের</a:t>
                </a:r>
                <a:r>
                  <a:rPr lang="en-US" b="1" dirty="0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b="1" dirty="0" err="1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ঘণত্ব</a:t>
                </a:r>
                <a:r>
                  <a:rPr lang="en-US" b="1" dirty="0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b="1" dirty="0" err="1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বেশি</a:t>
                </a:r>
                <a:r>
                  <a:rPr lang="en-US" b="1" dirty="0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b="1" dirty="0" err="1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সেটাতে</a:t>
                </a:r>
                <a:r>
                  <a:rPr lang="en-US" b="1" dirty="0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b="1" dirty="0" err="1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শব্দের</a:t>
                </a:r>
                <a:r>
                  <a:rPr lang="en-US" b="1" dirty="0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b="1" dirty="0" err="1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বেগ</a:t>
                </a:r>
                <a:r>
                  <a:rPr lang="en-US" b="1" dirty="0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b="1" dirty="0" err="1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বেশি</a:t>
                </a:r>
                <a:r>
                  <a:rPr lang="en-US" b="1" dirty="0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b="1" dirty="0" err="1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হয়</a:t>
                </a:r>
                <a:r>
                  <a:rPr lang="en-US" b="1" dirty="0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। </a:t>
                </a:r>
              </a:p>
              <a:p>
                <a:endParaRPr lang="en-US" b="1" dirty="0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b="1" dirty="0" err="1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বায়ু</a:t>
                </a:r>
                <a:r>
                  <a:rPr lang="en-US" b="1" dirty="0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b="1" dirty="0" err="1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থেকে</a:t>
                </a:r>
                <a:r>
                  <a:rPr lang="en-US" b="1" dirty="0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b="1" dirty="0" err="1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পানিতে</a:t>
                </a:r>
                <a:r>
                  <a:rPr lang="en-US" b="1" dirty="0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</a:p>
              <a:p>
                <a:r>
                  <a:rPr lang="en-US" b="1" dirty="0" err="1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পানি</a:t>
                </a:r>
                <a:r>
                  <a:rPr lang="en-US" b="1" dirty="0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b="1" dirty="0" err="1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থেকে</a:t>
                </a:r>
                <a:r>
                  <a:rPr lang="en-US" b="1" dirty="0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b="1" dirty="0" err="1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ধাতুতে</a:t>
                </a:r>
                <a:r>
                  <a:rPr lang="en-US" b="1" dirty="0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b="1" dirty="0" err="1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শব্দের</a:t>
                </a:r>
                <a:r>
                  <a:rPr lang="en-US" b="1" dirty="0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b="1" dirty="0" err="1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বেগ</a:t>
                </a:r>
                <a:r>
                  <a:rPr lang="en-US" b="1" dirty="0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b="1" dirty="0" err="1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বেশি</a:t>
                </a:r>
                <a:r>
                  <a:rPr lang="en-US" b="1" dirty="0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b="1" dirty="0" err="1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হবে</a:t>
                </a:r>
                <a:endParaRPr lang="en-US" b="1" dirty="0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b="1" dirty="0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b="1" dirty="0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b="1" dirty="0" err="1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ফ্রিকুয়েন্সি</a:t>
                </a:r>
                <a:r>
                  <a:rPr lang="en-US" b="1" dirty="0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b="1" dirty="0" err="1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বা</a:t>
                </a:r>
                <a:r>
                  <a:rPr lang="en-US" b="1" dirty="0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b="1" dirty="0" err="1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কম্পাঙ্ক</a:t>
                </a:r>
                <a:r>
                  <a:rPr lang="en-US" b="1" dirty="0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b="1" dirty="0" err="1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বাড়লে</a:t>
                </a:r>
                <a:r>
                  <a:rPr lang="en-US" b="1" dirty="0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b="1" dirty="0" err="1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শব্দের</a:t>
                </a:r>
                <a:r>
                  <a:rPr lang="en-US" b="1" dirty="0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b="1" dirty="0" err="1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বেগ</a:t>
                </a:r>
                <a:r>
                  <a:rPr lang="en-US" b="1" dirty="0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b="1" dirty="0" err="1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বৃদ্ধি</a:t>
                </a:r>
                <a:r>
                  <a:rPr lang="en-US" b="1" dirty="0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b="1" dirty="0" err="1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পায়</a:t>
                </a:r>
                <a:r>
                  <a:rPr lang="en-US" b="1" dirty="0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। </a:t>
                </a:r>
              </a:p>
              <a:p>
                <a:r>
                  <a:rPr lang="en-US" b="1" dirty="0" err="1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তরঙ্গদৈর্ঘ্য</a:t>
                </a:r>
                <a:r>
                  <a:rPr lang="en-US" b="1" dirty="0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𝝀</m:t>
                    </m:r>
                    <m:r>
                      <a:rPr lang="en-US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যে</m:t>
                    </m:r>
                    <m:r>
                      <a:rPr lang="en-US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মাধ্যমে</m:t>
                    </m:r>
                    <m:r>
                      <a:rPr lang="en-US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বেশি</m:t>
                    </m:r>
                    <m:r>
                      <a:rPr lang="en-US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সে</m:t>
                    </m:r>
                    <m:r>
                      <a:rPr lang="en-US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মাধ্যমে</m:t>
                    </m:r>
                    <m:r>
                      <a:rPr lang="en-US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শব্দের</m:t>
                    </m:r>
                    <m:r>
                      <a:rPr lang="en-US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বেগ</m:t>
                    </m:r>
                    <m:r>
                      <a:rPr lang="en-US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বেশি</m:t>
                    </m:r>
                    <m:r>
                      <a:rPr lang="en-US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হয়।</m:t>
                    </m:r>
                    <m:r>
                      <a:rPr lang="en-US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b="1" dirty="0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b="1" dirty="0" err="1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অনুরুপ</a:t>
                </a:r>
                <a:r>
                  <a:rPr lang="en-US" b="1" dirty="0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b="1" dirty="0" err="1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ভাবে</a:t>
                </a:r>
                <a:r>
                  <a:rPr lang="en-US" b="1" dirty="0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b="1" dirty="0" err="1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যে</a:t>
                </a:r>
                <a:r>
                  <a:rPr lang="en-US" b="1" dirty="0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b="1" dirty="0" err="1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মাধ্যমের</a:t>
                </a:r>
                <a:r>
                  <a:rPr lang="en-US" b="1" dirty="0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b="1" dirty="0" err="1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বেগ</a:t>
                </a:r>
                <a:r>
                  <a:rPr lang="en-US" b="1" dirty="0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b="1" dirty="0" err="1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বেশি</a:t>
                </a:r>
                <a:r>
                  <a:rPr lang="en-US" b="1" dirty="0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b="1" dirty="0" err="1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সে</a:t>
                </a:r>
                <a:r>
                  <a:rPr lang="en-US" b="1" dirty="0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b="1" dirty="0" err="1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মাধ্যমের</a:t>
                </a:r>
                <a:r>
                  <a:rPr lang="en-US" b="1" dirty="0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b="1" dirty="0" err="1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তরঙ্গদৈর্ঘ্য</a:t>
                </a:r>
                <a:r>
                  <a:rPr lang="en-US" b="1" dirty="0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b="1" dirty="0" err="1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বেশি</a:t>
                </a:r>
                <a:r>
                  <a:rPr lang="en-US" b="1" dirty="0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b="1" dirty="0" err="1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হবে</a:t>
                </a:r>
                <a:r>
                  <a:rPr lang="en-US" b="1" dirty="0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। </a:t>
                </a:r>
              </a:p>
              <a:p>
                <a:endParaRPr lang="en-US" b="1" dirty="0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b="1" dirty="0" err="1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মাধ্যম</a:t>
                </a:r>
                <a:r>
                  <a:rPr lang="en-US" b="1" dirty="0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b="1" dirty="0" err="1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একই</a:t>
                </a:r>
                <a:r>
                  <a:rPr lang="en-US" b="1" dirty="0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b="1" dirty="0" err="1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হলে</a:t>
                </a:r>
                <a:r>
                  <a:rPr lang="en-US" b="1" dirty="0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b="1" dirty="0" err="1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বেগ</a:t>
                </a:r>
                <a:r>
                  <a:rPr lang="en-US" b="1" dirty="0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b="1" dirty="0" err="1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একই</a:t>
                </a:r>
                <a:r>
                  <a:rPr lang="en-US" b="1" dirty="0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b="1" dirty="0" err="1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হবে</a:t>
                </a:r>
                <a:r>
                  <a:rPr lang="en-US" b="1" dirty="0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b="1" dirty="0" err="1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তরঙ্গদৈর্ঘ্য</a:t>
                </a:r>
                <a:r>
                  <a:rPr lang="en-US" b="1" dirty="0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b="1" dirty="0" err="1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আলাদা</a:t>
                </a:r>
                <a:r>
                  <a:rPr lang="en-US" b="1" dirty="0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b="1" dirty="0" err="1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হবে</a:t>
                </a:r>
                <a:r>
                  <a:rPr lang="en-US" b="1" dirty="0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, </a:t>
                </a:r>
                <a:r>
                  <a:rPr lang="en-US" b="1" dirty="0" err="1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কম্পাঙ্ক</a:t>
                </a:r>
                <a:r>
                  <a:rPr lang="en-US" b="1" dirty="0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b="1" dirty="0" err="1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আলাদা</a:t>
                </a:r>
                <a:r>
                  <a:rPr lang="en-US" b="1" dirty="0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b="1" dirty="0" err="1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হবে</a:t>
                </a:r>
                <a:endParaRPr lang="en-US" b="1" dirty="0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b="1" dirty="0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b="1" dirty="0" err="1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মাধ্যম</a:t>
                </a:r>
                <a:r>
                  <a:rPr lang="en-US" b="1" dirty="0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b="1" dirty="0" err="1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ভিন্ন</a:t>
                </a:r>
                <a:r>
                  <a:rPr lang="en-US" b="1" dirty="0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b="1" dirty="0" err="1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হলে</a:t>
                </a:r>
                <a:r>
                  <a:rPr lang="en-US" b="1" dirty="0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b="1" dirty="0" err="1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কম্পাঙ্ক</a:t>
                </a:r>
                <a:r>
                  <a:rPr lang="en-US" b="1" dirty="0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b="1" dirty="0" err="1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একই</a:t>
                </a:r>
                <a:r>
                  <a:rPr lang="en-US" b="1" dirty="0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b="1" dirty="0" err="1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হবে</a:t>
                </a:r>
                <a:r>
                  <a:rPr lang="en-US" b="1" dirty="0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b="1" dirty="0" err="1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বেগ</a:t>
                </a:r>
                <a:r>
                  <a:rPr lang="en-US" b="1" dirty="0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b="1" dirty="0" err="1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ভিন্ন</a:t>
                </a:r>
                <a:r>
                  <a:rPr lang="en-US" b="1" dirty="0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b="1" dirty="0" err="1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ভিন্ন</a:t>
                </a:r>
                <a:r>
                  <a:rPr lang="en-US" b="1" dirty="0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b="1" dirty="0" err="1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হবে</a:t>
                </a:r>
                <a:r>
                  <a:rPr lang="en-US" b="1" dirty="0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। 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B383D91-D3F4-C299-4FFA-2C79BF0F02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0504" y="1563040"/>
                <a:ext cx="10259540" cy="3731919"/>
              </a:xfrm>
              <a:prstGeom prst="rect">
                <a:avLst/>
              </a:prstGeom>
              <a:blipFill>
                <a:blip r:embed="rId2"/>
                <a:stretch>
                  <a:fillRect l="-475" t="-816" b="-16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102843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4F0A986-BCA3-29ED-9A96-615D070D394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709599" y="1533939"/>
                <a:ext cx="10018711" cy="3048000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sz="3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/>
                  <a:t>= </a:t>
                </a:r>
                <a:r>
                  <a:rPr lang="en-US" dirty="0" err="1"/>
                  <a:t>তরঙ্গদৈর্ঘ্য</a:t>
                </a:r>
                <a:r>
                  <a:rPr lang="en-US" dirty="0"/>
                  <a:t> </a:t>
                </a:r>
                <a:r>
                  <a:rPr lang="en-US" dirty="0" err="1"/>
                  <a:t>একক</a:t>
                </a:r>
                <a:r>
                  <a:rPr lang="en-US" dirty="0"/>
                  <a:t> m</a:t>
                </a:r>
                <a:br>
                  <a:rPr lang="en-US" dirty="0"/>
                </a:br>
                <a:r>
                  <a:rPr lang="en-US" dirty="0"/>
                  <a:t>V = </a:t>
                </a:r>
                <a:r>
                  <a:rPr lang="en-US" dirty="0" err="1"/>
                  <a:t>বেগ</a:t>
                </a:r>
                <a:r>
                  <a:rPr lang="en-US" dirty="0"/>
                  <a:t> m/s</a:t>
                </a:r>
                <a:br>
                  <a:rPr lang="en-US" dirty="0"/>
                </a:br>
                <a:r>
                  <a:rPr lang="en-US" dirty="0" err="1"/>
                  <a:t>কম্পাঙ্ক</a:t>
                </a:r>
                <a:r>
                  <a:rPr lang="en-US" dirty="0"/>
                  <a:t> </a:t>
                </a:r>
                <a:r>
                  <a:rPr lang="en-US" dirty="0" err="1"/>
                  <a:t>বা</a:t>
                </a:r>
                <a:r>
                  <a:rPr lang="en-US" dirty="0"/>
                  <a:t> </a:t>
                </a:r>
                <a:r>
                  <a:rPr lang="en-US" dirty="0" err="1"/>
                  <a:t>ফ্রিকুয়েন্সি</a:t>
                </a:r>
                <a:r>
                  <a:rPr lang="en-US" dirty="0"/>
                  <a:t> f = </a:t>
                </a:r>
                <a:r>
                  <a:rPr lang="en-US" dirty="0" err="1"/>
                  <a:t>hz</a:t>
                </a:r>
                <a:r>
                  <a:rPr lang="en-US" dirty="0"/>
                  <a:t> </a:t>
                </a:r>
                <a:br>
                  <a:rPr lang="en-US" dirty="0"/>
                </a:br>
                <a:r>
                  <a:rPr lang="en-US" dirty="0" err="1"/>
                  <a:t>কম্পন</a:t>
                </a:r>
                <a:r>
                  <a:rPr lang="en-US" dirty="0"/>
                  <a:t> N = </a:t>
                </a:r>
                <a:r>
                  <a:rPr lang="en-US" dirty="0" err="1"/>
                  <a:t>একক</a:t>
                </a:r>
                <a:r>
                  <a:rPr lang="en-US" dirty="0"/>
                  <a:t> </a:t>
                </a:r>
                <a:r>
                  <a:rPr lang="en-US" dirty="0" err="1"/>
                  <a:t>নেই</a:t>
                </a:r>
                <a:r>
                  <a:rPr lang="en-US" dirty="0"/>
                  <a:t> </a:t>
                </a:r>
                <a:br>
                  <a:rPr lang="en-US" dirty="0"/>
                </a:br>
                <a:r>
                  <a:rPr lang="en-US" dirty="0" err="1"/>
                  <a:t>যেকোনো</a:t>
                </a:r>
                <a:r>
                  <a:rPr lang="en-US" dirty="0"/>
                  <a:t> </a:t>
                </a:r>
                <a:r>
                  <a:rPr lang="en-US" dirty="0" err="1"/>
                  <a:t>দূরুত্ব</a:t>
                </a:r>
                <a:r>
                  <a:rPr lang="en-US" dirty="0"/>
                  <a:t> </a:t>
                </a:r>
                <a:r>
                  <a:rPr lang="en-US" dirty="0" err="1"/>
                  <a:t>মিটারে</a:t>
                </a:r>
                <a:r>
                  <a:rPr lang="en-US" dirty="0"/>
                  <a:t> </a:t>
                </a:r>
                <a:r>
                  <a:rPr lang="en-US" dirty="0" err="1"/>
                  <a:t>রাখতে</a:t>
                </a:r>
                <a:r>
                  <a:rPr lang="en-US" dirty="0"/>
                  <a:t> </a:t>
                </a:r>
                <a:r>
                  <a:rPr lang="en-US" dirty="0" err="1"/>
                  <a:t>হবে</a:t>
                </a:r>
                <a:r>
                  <a:rPr lang="en-US" dirty="0"/>
                  <a:t>। </a:t>
                </a:r>
                <a:br>
                  <a:rPr lang="en-US" dirty="0"/>
                </a:br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4F0A986-BCA3-29ED-9A96-615D070D394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709599" y="1533939"/>
                <a:ext cx="10018711" cy="3048000"/>
              </a:xfrm>
              <a:blipFill>
                <a:blip r:embed="rId2"/>
                <a:stretch>
                  <a:fillRect t="-26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FF6B41-72DA-C2E2-75FD-95C2CDD724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86643" y="0"/>
            <a:ext cx="10018713" cy="556591"/>
          </a:xfrm>
        </p:spPr>
        <p:txBody>
          <a:bodyPr/>
          <a:lstStyle/>
          <a:p>
            <a:r>
              <a:rPr lang="en-US" dirty="0" err="1"/>
              <a:t>বিভিন্ন</a:t>
            </a:r>
            <a:r>
              <a:rPr lang="en-US" dirty="0"/>
              <a:t> </a:t>
            </a:r>
            <a:r>
              <a:rPr lang="en-US" dirty="0" err="1"/>
              <a:t>একক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760482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51A78-F36D-0644-9CDF-41C11E008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দুটি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সুরশলাকার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কম্পাঙ্ক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যথাক্রমে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128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hz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ও 384 Hz ।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বায়ুতে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শলাকা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দুটি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হতে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সৃষ্ঠ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তরঙ্গ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দৈর্ঘ্যর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অনুপাত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নির্ণয়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কর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E835DC-4175-17ED-1381-FCFE0ABB38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ln>
            <a:solidFill>
              <a:srgbClr val="C00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3: 1</a:t>
            </a:r>
          </a:p>
          <a:p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1: 3</a:t>
            </a:r>
          </a:p>
        </p:txBody>
      </p:sp>
    </p:spTree>
    <p:extLst>
      <p:ext uri="{BB962C8B-B14F-4D97-AF65-F5344CB8AC3E}">
        <p14:creationId xmlns:p14="http://schemas.microsoft.com/office/powerpoint/2010/main" val="13090312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455F0B-5225-11D7-4CE5-438C088B3F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কোনো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সুরশলাকা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একটি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মাধ্যমে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5cm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দৈর্ঘ্যর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এবং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350 ms-1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বেগের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তরঙ্গ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উতপন্ন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করে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।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অপর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একটি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মাধ্যমে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তরঙ্গ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বেগ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যদি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332.5 ms</a:t>
            </a:r>
            <a:r>
              <a:rPr lang="en-US" baseline="30000" dirty="0">
                <a:latin typeface="Arial" panose="020B0604020202020204" pitchFamily="34" charset="0"/>
                <a:cs typeface="Arial" panose="020B0604020202020204" pitchFamily="34" charset="0"/>
              </a:rPr>
              <a:t>-1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হয়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তবে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ঐ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মাধ্যমে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সুরশলাকার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100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কম্পনে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শব্দ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কত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দূরে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যাবে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0B2DB2-CD25-A9DF-56EB-BBD53F20C2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84310" y="4343400"/>
            <a:ext cx="10018713" cy="1447800"/>
          </a:xfrm>
          <a:ln>
            <a:solidFill>
              <a:srgbClr val="C00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4.75 m</a:t>
            </a:r>
          </a:p>
        </p:txBody>
      </p:sp>
    </p:spTree>
    <p:extLst>
      <p:ext uri="{BB962C8B-B14F-4D97-AF65-F5344CB8AC3E}">
        <p14:creationId xmlns:p14="http://schemas.microsoft.com/office/powerpoint/2010/main" val="2690819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F8AA22-6461-515E-A7ED-642509D05A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669" y="765313"/>
            <a:ext cx="11025945" cy="3048000"/>
          </a:xfr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 ও Q </a:t>
            </a:r>
            <a:r>
              <a:rPr lang="en-US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দুটি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মাধ্যমে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শব্দের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বেগ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যথাক্রমে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300 ms</a:t>
            </a:r>
            <a:r>
              <a:rPr lang="en-US" baseline="300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-1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এবং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340 ms</a:t>
            </a:r>
            <a:r>
              <a:rPr lang="en-US" baseline="300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-1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। </a:t>
            </a:r>
            <a:r>
              <a:rPr lang="en-US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মাধ্যম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দুটিতে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শব্দের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তরঙ্গদৈর্ঘ্যর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পার্থক্য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0.2 m </a:t>
            </a:r>
            <a:r>
              <a:rPr lang="en-US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হলে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b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সুরশলাকার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50 </a:t>
            </a:r>
            <a:r>
              <a:rPr lang="en-US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কম্পনে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শব্দ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Q </a:t>
            </a:r>
            <a:r>
              <a:rPr lang="en-US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মাধ্যমে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কতদূর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যাবে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1D921E-B38B-CFAC-036F-16445D5EF8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ln>
            <a:solidFill>
              <a:srgbClr val="C00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85 m</a:t>
            </a:r>
          </a:p>
        </p:txBody>
      </p:sp>
    </p:spTree>
    <p:extLst>
      <p:ext uri="{BB962C8B-B14F-4D97-AF65-F5344CB8AC3E}">
        <p14:creationId xmlns:p14="http://schemas.microsoft.com/office/powerpoint/2010/main" val="36538013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88C00-7707-B903-FE57-205084BF8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কোন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মাধ্যমে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640 HZ  ও 480 HZ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কম্পাঙ্কের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দুটি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শব্দ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তরঙ্গের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তরঙ্গদৈর্ঘ্যর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পার্থক্য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1m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হলে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ঐ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মাধ্যমে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শব্দ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তরঙ্গের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বেগ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কত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0FA51E-C544-1512-F601-4A4CAB8A24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ln>
            <a:solidFill>
              <a:srgbClr val="C00000"/>
            </a:solidFill>
          </a:ln>
        </p:spPr>
        <p:txBody>
          <a:bodyPr>
            <a:normAutofit/>
          </a:bodyPr>
          <a:lstStyle/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1920 ms</a:t>
            </a:r>
            <a:r>
              <a:rPr lang="en-US" sz="3600" baseline="30000" dirty="0">
                <a:latin typeface="Arial" panose="020B0604020202020204" pitchFamily="34" charset="0"/>
                <a:cs typeface="Arial" panose="020B0604020202020204" pitchFamily="34" charset="0"/>
              </a:rPr>
              <a:t>-1</a:t>
            </a: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92568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F5495-C366-EF41-7FE9-FAF892E2A603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accent1">
                <a:lumMod val="50000"/>
              </a:schemeClr>
            </a:solidFill>
          </a:ln>
        </p:spPr>
        <p:txBody>
          <a:bodyPr/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কোন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মাধ্যমে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640 HZ ও 480 HZ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কম্পাঙ্কের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দুটি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শব্দ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তরঙ্গের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তরঙ্গদৈর্ঘ্যর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পার্থ্যক্য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1m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হলে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ঐ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মাধ্যমে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শব্দ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তরঙ্গের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বেগ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কত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হবে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?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A5D1C9-164E-BFD7-4DB1-68A4D0A812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1920 ms</a:t>
            </a:r>
            <a:r>
              <a:rPr lang="en-US" baseline="30000" dirty="0">
                <a:latin typeface="Arial" panose="020B0604020202020204" pitchFamily="34" charset="0"/>
                <a:cs typeface="Arial" panose="020B0604020202020204" pitchFamily="34" charset="0"/>
              </a:rPr>
              <a:t>-1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69445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DF77D8C9-1C5B-2B82-4475-63E7BD872FD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85911496"/>
                  </p:ext>
                </p:extLst>
              </p:nvPr>
            </p:nvGraphicFramePr>
            <p:xfrm>
              <a:off x="2572327" y="1384683"/>
              <a:ext cx="8109528" cy="4882130"/>
            </p:xfrm>
            <a:graphic>
              <a:graphicData uri="http://schemas.openxmlformats.org/drawingml/2006/table">
                <a:tbl>
                  <a:tblPr firstRow="1" bandRow="1">
                    <a:tableStyleId>{616DA210-FB5B-4158-B5E0-FEB733F419BA}</a:tableStyleId>
                  </a:tblPr>
                  <a:tblGrid>
                    <a:gridCol w="4054764">
                      <a:extLst>
                        <a:ext uri="{9D8B030D-6E8A-4147-A177-3AD203B41FA5}">
                          <a16:colId xmlns:a16="http://schemas.microsoft.com/office/drawing/2014/main" val="2077693157"/>
                        </a:ext>
                      </a:extLst>
                    </a:gridCol>
                    <a:gridCol w="4054764">
                      <a:extLst>
                        <a:ext uri="{9D8B030D-6E8A-4147-A177-3AD203B41FA5}">
                          <a16:colId xmlns:a16="http://schemas.microsoft.com/office/drawing/2014/main" val="1873641545"/>
                        </a:ext>
                      </a:extLst>
                    </a:gridCol>
                  </a:tblGrid>
                  <a:tr h="592378">
                    <a:tc>
                      <a:txBody>
                        <a:bodyPr/>
                        <a:lstStyle/>
                        <a:p>
                          <a:r>
                            <a:rPr lang="en-US" dirty="0" err="1"/>
                            <a:t>তরঙ্গ</a:t>
                          </a:r>
                          <a:endParaRPr lang="en-US" dirty="0"/>
                        </a:p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err="1"/>
                            <a:t>কম্পন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19956210"/>
                      </a:ext>
                    </a:extLst>
                  </a:tr>
                  <a:tr h="592378">
                    <a:tc>
                      <a:txBody>
                        <a:bodyPr/>
                        <a:lstStyle/>
                        <a:p>
                          <a:r>
                            <a:rPr lang="en-US" dirty="0" err="1"/>
                            <a:t>কম্পাঙ্ক</a:t>
                          </a:r>
                          <a:r>
                            <a:rPr lang="en-US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err="1"/>
                            <a:t>তরঙ্গদৈর্ঘ্য</a:t>
                          </a:r>
                          <a:r>
                            <a:rPr lang="en-US" dirty="0"/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01867181"/>
                      </a:ext>
                    </a:extLst>
                  </a:tr>
                  <a:tr h="592378">
                    <a:tc>
                      <a:txBody>
                        <a:bodyPr/>
                        <a:lstStyle/>
                        <a:p>
                          <a:r>
                            <a:rPr lang="en-US" dirty="0" err="1"/>
                            <a:t>বিস্তার</a:t>
                          </a:r>
                          <a:r>
                            <a:rPr lang="en-US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 </a:t>
                          </a:r>
                          <a:r>
                            <a:rPr lang="en-US" dirty="0" err="1"/>
                            <a:t>কম্পন,কম্পাঙ্ক</a:t>
                          </a:r>
                          <a:r>
                            <a:rPr lang="en-US" dirty="0"/>
                            <a:t> ও </a:t>
                          </a:r>
                          <a:r>
                            <a:rPr lang="en-US" dirty="0" err="1"/>
                            <a:t>সময়ের</a:t>
                          </a:r>
                          <a:r>
                            <a:rPr lang="en-US" dirty="0"/>
                            <a:t> </a:t>
                          </a:r>
                          <a:r>
                            <a:rPr lang="en-US" dirty="0" err="1"/>
                            <a:t>মধ্যে</a:t>
                          </a:r>
                          <a:r>
                            <a:rPr lang="en-US" dirty="0"/>
                            <a:t> </a:t>
                          </a:r>
                          <a:r>
                            <a:rPr lang="en-US" dirty="0" err="1"/>
                            <a:t>সম্পর্ক</a:t>
                          </a:r>
                          <a:r>
                            <a:rPr lang="en-US" dirty="0"/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61551415"/>
                      </a:ext>
                    </a:extLst>
                  </a:tr>
                  <a:tr h="592378">
                    <a:tc>
                      <a:txBody>
                        <a:bodyPr/>
                        <a:lstStyle/>
                        <a:p>
                          <a:r>
                            <a:rPr lang="en-US" dirty="0" err="1"/>
                            <a:t>তরঙ্গ</a:t>
                          </a:r>
                          <a:r>
                            <a:rPr lang="en-US" dirty="0"/>
                            <a:t> </a:t>
                          </a:r>
                          <a:r>
                            <a:rPr lang="en-US" dirty="0" err="1"/>
                            <a:t>বেগ</a:t>
                          </a:r>
                          <a:r>
                            <a:rPr lang="en-US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err="1"/>
                            <a:t>কৌণিক</a:t>
                          </a:r>
                          <a:r>
                            <a:rPr lang="en-US" dirty="0"/>
                            <a:t> </a:t>
                          </a:r>
                          <a:r>
                            <a:rPr lang="en-US" dirty="0" err="1"/>
                            <a:t>কম্পাঙ্ক</a:t>
                          </a:r>
                          <a:r>
                            <a:rPr lang="en-US" dirty="0"/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66141865"/>
                      </a:ext>
                    </a:extLst>
                  </a:tr>
                  <a:tr h="592378">
                    <a:tc>
                      <a:txBody>
                        <a:bodyPr/>
                        <a:lstStyle/>
                        <a:p>
                          <a:r>
                            <a:rPr lang="en-US" dirty="0" err="1"/>
                            <a:t>কম্পাঙ্ক</a:t>
                          </a:r>
                          <a:r>
                            <a:rPr lang="en-US" dirty="0"/>
                            <a:t> ও </a:t>
                          </a:r>
                          <a:r>
                            <a:rPr lang="en-US" dirty="0" err="1"/>
                            <a:t>পর্যায়কাল</a:t>
                          </a:r>
                          <a:r>
                            <a:rPr lang="en-US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V = 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f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oMath>
                          </a14:m>
                          <a:r>
                            <a:rPr lang="en-US" dirty="0"/>
                            <a:t> </a:t>
                          </a:r>
                        </a:p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S = N</a:t>
                          </a:r>
                          <a14:m>
                            <m:oMath xmlns:m="http://schemas.openxmlformats.org/officeDocument/2006/math"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oMath>
                          </a14:m>
                          <a:r>
                            <a:rPr lang="en-US" dirty="0"/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0075802"/>
                      </a:ext>
                    </a:extLst>
                  </a:tr>
                  <a:tr h="592378">
                    <a:tc>
                      <a:txBody>
                        <a:bodyPr/>
                        <a:lstStyle/>
                        <a:p>
                          <a:r>
                            <a:rPr lang="en-US" dirty="0" err="1"/>
                            <a:t>তরঙ্গের</a:t>
                          </a:r>
                          <a:r>
                            <a:rPr lang="en-US" dirty="0"/>
                            <a:t> </a:t>
                          </a:r>
                          <a:r>
                            <a:rPr lang="en-US" dirty="0" err="1"/>
                            <a:t>প্রকারভেদ</a:t>
                          </a:r>
                          <a:r>
                            <a:rPr lang="en-US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err="1"/>
                            <a:t>তরঙ্গের</a:t>
                          </a:r>
                          <a:r>
                            <a:rPr lang="en-US" dirty="0"/>
                            <a:t> </a:t>
                          </a:r>
                          <a:r>
                            <a:rPr lang="en-US" dirty="0" err="1"/>
                            <a:t>বৈশিষ্ট্য</a:t>
                          </a:r>
                          <a:r>
                            <a:rPr lang="en-US" dirty="0"/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94569739"/>
                      </a:ext>
                    </a:extLst>
                  </a:tr>
                  <a:tr h="592378">
                    <a:tc>
                      <a:txBody>
                        <a:bodyPr/>
                        <a:lstStyle/>
                        <a:p>
                          <a:r>
                            <a:rPr lang="en-US" dirty="0" err="1"/>
                            <a:t>মাধ্যম</a:t>
                          </a:r>
                          <a:r>
                            <a:rPr lang="en-US" dirty="0"/>
                            <a:t>, </a:t>
                          </a:r>
                          <a:r>
                            <a:rPr lang="en-US" dirty="0" err="1"/>
                            <a:t>কম্পাঙ্ক</a:t>
                          </a:r>
                          <a:r>
                            <a:rPr lang="en-US" dirty="0"/>
                            <a:t> ,</a:t>
                          </a:r>
                          <a:r>
                            <a:rPr lang="en-US" dirty="0" err="1"/>
                            <a:t>শব্দের</a:t>
                          </a:r>
                          <a:r>
                            <a:rPr lang="en-US" dirty="0"/>
                            <a:t> </a:t>
                          </a:r>
                          <a:r>
                            <a:rPr lang="en-US" dirty="0" err="1"/>
                            <a:t>বেগ</a:t>
                          </a:r>
                          <a:r>
                            <a:rPr lang="en-US" dirty="0"/>
                            <a:t>, </a:t>
                          </a:r>
                          <a:r>
                            <a:rPr lang="en-US" dirty="0" err="1"/>
                            <a:t>তরঙ্গদৈর্ঘ্যের</a:t>
                          </a:r>
                          <a:r>
                            <a:rPr lang="en-US" dirty="0"/>
                            <a:t> </a:t>
                          </a:r>
                          <a:r>
                            <a:rPr lang="en-US" dirty="0" err="1"/>
                            <a:t>মধ্যে</a:t>
                          </a:r>
                          <a:r>
                            <a:rPr lang="en-US" dirty="0"/>
                            <a:t> </a:t>
                          </a:r>
                          <a:r>
                            <a:rPr lang="en-US" dirty="0" err="1"/>
                            <a:t>সম্পর্ক</a:t>
                          </a:r>
                          <a:r>
                            <a:rPr lang="en-US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err="1"/>
                            <a:t>দশা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47898366"/>
                      </a:ext>
                    </a:extLst>
                  </a:tr>
                  <a:tr h="592378">
                    <a:tc>
                      <a:txBody>
                        <a:bodyPr/>
                        <a:lstStyle/>
                        <a:p>
                          <a:r>
                            <a:rPr lang="en-US" dirty="0" err="1"/>
                            <a:t>পথ</a:t>
                          </a:r>
                          <a:r>
                            <a:rPr lang="en-US" dirty="0"/>
                            <a:t> </a:t>
                          </a:r>
                          <a:r>
                            <a:rPr lang="en-US" dirty="0" err="1"/>
                            <a:t>পার্থক্য</a:t>
                          </a:r>
                          <a:r>
                            <a:rPr lang="en-US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err="1"/>
                            <a:t>গাণিতিক</a:t>
                          </a:r>
                          <a:r>
                            <a:rPr lang="en-US" dirty="0"/>
                            <a:t> </a:t>
                          </a:r>
                          <a:r>
                            <a:rPr lang="en-US" dirty="0" err="1"/>
                            <a:t>সমস্যা</a:t>
                          </a:r>
                          <a:r>
                            <a:rPr lang="en-US" dirty="0"/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79588745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DF77D8C9-1C5B-2B82-4475-63E7BD872FD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85911496"/>
                  </p:ext>
                </p:extLst>
              </p:nvPr>
            </p:nvGraphicFramePr>
            <p:xfrm>
              <a:off x="2572327" y="1384683"/>
              <a:ext cx="8109528" cy="4882130"/>
            </p:xfrm>
            <a:graphic>
              <a:graphicData uri="http://schemas.openxmlformats.org/drawingml/2006/table">
                <a:tbl>
                  <a:tblPr firstRow="1" bandRow="1">
                    <a:tableStyleId>{616DA210-FB5B-4158-B5E0-FEB733F419BA}</a:tableStyleId>
                  </a:tblPr>
                  <a:tblGrid>
                    <a:gridCol w="4054764">
                      <a:extLst>
                        <a:ext uri="{9D8B030D-6E8A-4147-A177-3AD203B41FA5}">
                          <a16:colId xmlns:a16="http://schemas.microsoft.com/office/drawing/2014/main" val="2077693157"/>
                        </a:ext>
                      </a:extLst>
                    </a:gridCol>
                    <a:gridCol w="4054764">
                      <a:extLst>
                        <a:ext uri="{9D8B030D-6E8A-4147-A177-3AD203B41FA5}">
                          <a16:colId xmlns:a16="http://schemas.microsoft.com/office/drawing/2014/main" val="1873641545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r>
                            <a:rPr lang="en-US" dirty="0" err="1"/>
                            <a:t>তরঙ্গ</a:t>
                          </a:r>
                          <a:endParaRPr lang="en-US" dirty="0"/>
                        </a:p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err="1"/>
                            <a:t>কম্পন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19956210"/>
                      </a:ext>
                    </a:extLst>
                  </a:tr>
                  <a:tr h="592378">
                    <a:tc>
                      <a:txBody>
                        <a:bodyPr/>
                        <a:lstStyle/>
                        <a:p>
                          <a:r>
                            <a:rPr lang="en-US" dirty="0" err="1"/>
                            <a:t>কম্পাঙ্ক</a:t>
                          </a:r>
                          <a:r>
                            <a:rPr lang="en-US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err="1"/>
                            <a:t>তরঙ্গদৈর্ঘ্য</a:t>
                          </a:r>
                          <a:r>
                            <a:rPr lang="en-US" dirty="0"/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01867181"/>
                      </a:ext>
                    </a:extLst>
                  </a:tr>
                  <a:tr h="592378">
                    <a:tc>
                      <a:txBody>
                        <a:bodyPr/>
                        <a:lstStyle/>
                        <a:p>
                          <a:r>
                            <a:rPr lang="en-US" dirty="0" err="1"/>
                            <a:t>বিস্তার</a:t>
                          </a:r>
                          <a:r>
                            <a:rPr lang="en-US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 </a:t>
                          </a:r>
                          <a:r>
                            <a:rPr lang="en-US" dirty="0" err="1"/>
                            <a:t>কম্পন,কম্পাঙ্ক</a:t>
                          </a:r>
                          <a:r>
                            <a:rPr lang="en-US" dirty="0"/>
                            <a:t> ও </a:t>
                          </a:r>
                          <a:r>
                            <a:rPr lang="en-US" dirty="0" err="1"/>
                            <a:t>সময়ের</a:t>
                          </a:r>
                          <a:r>
                            <a:rPr lang="en-US" dirty="0"/>
                            <a:t> </a:t>
                          </a:r>
                          <a:r>
                            <a:rPr lang="en-US" dirty="0" err="1"/>
                            <a:t>মধ্যে</a:t>
                          </a:r>
                          <a:r>
                            <a:rPr lang="en-US" dirty="0"/>
                            <a:t> </a:t>
                          </a:r>
                          <a:r>
                            <a:rPr lang="en-US" dirty="0" err="1"/>
                            <a:t>সম্পর্ক</a:t>
                          </a:r>
                          <a:r>
                            <a:rPr lang="en-US" dirty="0"/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61551415"/>
                      </a:ext>
                    </a:extLst>
                  </a:tr>
                  <a:tr h="592378">
                    <a:tc>
                      <a:txBody>
                        <a:bodyPr/>
                        <a:lstStyle/>
                        <a:p>
                          <a:r>
                            <a:rPr lang="en-US" dirty="0" err="1"/>
                            <a:t>তরঙ্গ</a:t>
                          </a:r>
                          <a:r>
                            <a:rPr lang="en-US" dirty="0"/>
                            <a:t> </a:t>
                          </a:r>
                          <a:r>
                            <a:rPr lang="en-US" dirty="0" err="1"/>
                            <a:t>বেগ</a:t>
                          </a:r>
                          <a:r>
                            <a:rPr lang="en-US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err="1"/>
                            <a:t>কৌণিক</a:t>
                          </a:r>
                          <a:r>
                            <a:rPr lang="en-US" dirty="0"/>
                            <a:t> </a:t>
                          </a:r>
                          <a:r>
                            <a:rPr lang="en-US" dirty="0" err="1"/>
                            <a:t>কম্পাঙ্ক</a:t>
                          </a:r>
                          <a:r>
                            <a:rPr lang="en-US" dirty="0"/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66141865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r>
                            <a:rPr lang="en-US" dirty="0" err="1"/>
                            <a:t>কম্পাঙ্ক</a:t>
                          </a:r>
                          <a:r>
                            <a:rPr lang="en-US" dirty="0"/>
                            <a:t> ও </a:t>
                          </a:r>
                          <a:r>
                            <a:rPr lang="en-US" dirty="0" err="1"/>
                            <a:t>পর্যায়কাল</a:t>
                          </a:r>
                          <a:r>
                            <a:rPr lang="en-US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150" t="-383810" r="-450" b="-28761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0075802"/>
                      </a:ext>
                    </a:extLst>
                  </a:tr>
                  <a:tr h="592378">
                    <a:tc>
                      <a:txBody>
                        <a:bodyPr/>
                        <a:lstStyle/>
                        <a:p>
                          <a:r>
                            <a:rPr lang="en-US" dirty="0" err="1"/>
                            <a:t>তরঙ্গের</a:t>
                          </a:r>
                          <a:r>
                            <a:rPr lang="en-US" dirty="0"/>
                            <a:t> </a:t>
                          </a:r>
                          <a:r>
                            <a:rPr lang="en-US" dirty="0" err="1"/>
                            <a:t>প্রকারভেদ</a:t>
                          </a:r>
                          <a:r>
                            <a:rPr lang="en-US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err="1"/>
                            <a:t>তরঙ্গের</a:t>
                          </a:r>
                          <a:r>
                            <a:rPr lang="en-US" dirty="0"/>
                            <a:t> </a:t>
                          </a:r>
                          <a:r>
                            <a:rPr lang="en-US" dirty="0" err="1"/>
                            <a:t>বৈশিষ্ট্য</a:t>
                          </a:r>
                          <a:r>
                            <a:rPr lang="en-US" dirty="0"/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94569739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r>
                            <a:rPr lang="en-US" dirty="0" err="1"/>
                            <a:t>মাধ্যম</a:t>
                          </a:r>
                          <a:r>
                            <a:rPr lang="en-US" dirty="0"/>
                            <a:t>, </a:t>
                          </a:r>
                          <a:r>
                            <a:rPr lang="en-US" dirty="0" err="1"/>
                            <a:t>কম্পাঙ্ক</a:t>
                          </a:r>
                          <a:r>
                            <a:rPr lang="en-US" dirty="0"/>
                            <a:t> ,</a:t>
                          </a:r>
                          <a:r>
                            <a:rPr lang="en-US" dirty="0" err="1"/>
                            <a:t>শব্দের</a:t>
                          </a:r>
                          <a:r>
                            <a:rPr lang="en-US" dirty="0"/>
                            <a:t> </a:t>
                          </a:r>
                          <a:r>
                            <a:rPr lang="en-US" dirty="0" err="1"/>
                            <a:t>বেগ</a:t>
                          </a:r>
                          <a:r>
                            <a:rPr lang="en-US" dirty="0"/>
                            <a:t>, </a:t>
                          </a:r>
                          <a:r>
                            <a:rPr lang="en-US" dirty="0" err="1"/>
                            <a:t>তরঙ্গদৈর্ঘ্যের</a:t>
                          </a:r>
                          <a:r>
                            <a:rPr lang="en-US" dirty="0"/>
                            <a:t> </a:t>
                          </a:r>
                          <a:r>
                            <a:rPr lang="en-US" dirty="0" err="1"/>
                            <a:t>মধ্যে</a:t>
                          </a:r>
                          <a:r>
                            <a:rPr lang="en-US" dirty="0"/>
                            <a:t> </a:t>
                          </a:r>
                          <a:r>
                            <a:rPr lang="en-US" dirty="0" err="1"/>
                            <a:t>সম্পর্ক</a:t>
                          </a:r>
                          <a:r>
                            <a:rPr lang="en-US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err="1"/>
                            <a:t>দশা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47898366"/>
                      </a:ext>
                    </a:extLst>
                  </a:tr>
                  <a:tr h="592378">
                    <a:tc>
                      <a:txBody>
                        <a:bodyPr/>
                        <a:lstStyle/>
                        <a:p>
                          <a:r>
                            <a:rPr lang="en-US" dirty="0" err="1"/>
                            <a:t>পথ</a:t>
                          </a:r>
                          <a:r>
                            <a:rPr lang="en-US" dirty="0"/>
                            <a:t> </a:t>
                          </a:r>
                          <a:r>
                            <a:rPr lang="en-US" dirty="0" err="1"/>
                            <a:t>পার্থক্য</a:t>
                          </a:r>
                          <a:r>
                            <a:rPr lang="en-US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err="1"/>
                            <a:t>গাণিতিক</a:t>
                          </a:r>
                          <a:r>
                            <a:rPr lang="en-US" dirty="0"/>
                            <a:t> </a:t>
                          </a:r>
                          <a:r>
                            <a:rPr lang="en-US" dirty="0" err="1"/>
                            <a:t>সমস্যা</a:t>
                          </a:r>
                          <a:r>
                            <a:rPr lang="en-US" dirty="0"/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7958874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DBC281F2-F3D0-5F10-AD42-BB4CF5895F7C}"/>
              </a:ext>
            </a:extLst>
          </p:cNvPr>
          <p:cNvSpPr txBox="1"/>
          <p:nvPr/>
        </p:nvSpPr>
        <p:spPr>
          <a:xfrm>
            <a:off x="3653360" y="614338"/>
            <a:ext cx="5947462" cy="400110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2000" b="1" dirty="0" err="1"/>
              <a:t>যে</a:t>
            </a:r>
            <a:r>
              <a:rPr lang="en-US" sz="2000" b="1" dirty="0"/>
              <a:t> </a:t>
            </a:r>
            <a:r>
              <a:rPr lang="en-US" sz="2000" b="1" dirty="0" err="1"/>
              <a:t>বিষয়</a:t>
            </a:r>
            <a:r>
              <a:rPr lang="en-US" sz="2000" b="1" dirty="0"/>
              <a:t> </a:t>
            </a:r>
            <a:r>
              <a:rPr lang="en-US" sz="2000" b="1" dirty="0" err="1"/>
              <a:t>গুলো</a:t>
            </a:r>
            <a:r>
              <a:rPr lang="en-US" sz="2000" b="1" dirty="0"/>
              <a:t> </a:t>
            </a:r>
            <a:r>
              <a:rPr lang="en-US" sz="2000" b="1" dirty="0" err="1"/>
              <a:t>ক্লাস</a:t>
            </a:r>
            <a:r>
              <a:rPr lang="en-US" sz="2000" b="1" dirty="0"/>
              <a:t> </a:t>
            </a:r>
            <a:r>
              <a:rPr lang="en-US" sz="2000" b="1" dirty="0" err="1"/>
              <a:t>শেষে</a:t>
            </a:r>
            <a:r>
              <a:rPr lang="en-US" sz="2000" b="1" dirty="0"/>
              <a:t> </a:t>
            </a:r>
            <a:r>
              <a:rPr lang="en-US" sz="2000" b="1" dirty="0" err="1"/>
              <a:t>আমরা</a:t>
            </a:r>
            <a:r>
              <a:rPr lang="en-US" sz="2000" b="1" dirty="0"/>
              <a:t> </a:t>
            </a:r>
            <a:r>
              <a:rPr lang="en-US" sz="2000" b="1" dirty="0" err="1"/>
              <a:t>জানতে</a:t>
            </a:r>
            <a:r>
              <a:rPr lang="en-US" sz="2000" b="1" dirty="0"/>
              <a:t> </a:t>
            </a:r>
            <a:r>
              <a:rPr lang="en-US" sz="2000" b="1" dirty="0" err="1"/>
              <a:t>পারবো</a:t>
            </a:r>
            <a:r>
              <a:rPr lang="en-US" sz="2000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554899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F5495-C366-EF41-7FE9-FAF892E2A603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accent1">
                <a:lumMod val="50000"/>
              </a:schemeClr>
            </a:solidFill>
          </a:ln>
        </p:spPr>
        <p:txBody>
          <a:bodyPr/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দুইটি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সুর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শলাকার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কম্পাঙ্কের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পার্থক্য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218 HZ ।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বাতাসে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শলাকা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দুটি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যে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তরঙ্গ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উতপন্ন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করে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তাদের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একটির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দুইটি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পূর্ণ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তরঙ্গদৈর্ঘ্য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অপরটির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তিনটি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পূর্ন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তরঙ্গদৈর্ঘ্যর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সমান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।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শলাকাদ্বয়ের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কম্পাঙ্ক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নির্ণয়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কর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।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A5D1C9-164E-BFD7-4DB1-68A4D0A812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436 Hz, 654 HZ</a:t>
            </a:r>
          </a:p>
        </p:txBody>
      </p:sp>
    </p:spTree>
    <p:extLst>
      <p:ext uri="{BB962C8B-B14F-4D97-AF65-F5344CB8AC3E}">
        <p14:creationId xmlns:p14="http://schemas.microsoft.com/office/powerpoint/2010/main" val="5505737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C2F5495-C366-EF41-7FE9-FAF892E2A60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ln>
                <a:solidFill>
                  <a:schemeClr val="accent1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একটি </a:t>
                </a:r>
                <a:r>
                  <a:rPr lang="en-US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অগ্রগামী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তরঙ্গের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সমীকরণ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হচ্ছে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y = 0.1Sin(200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𝜋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−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20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17</m:t>
                        </m:r>
                      </m:den>
                    </m:f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) </a:t>
                </a:r>
                <a:r>
                  <a:rPr lang="en-US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মিটার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হলে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বিস্তার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:r>
                  <a:rPr lang="en-US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কম্পাঙ্ক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, </a:t>
                </a:r>
                <a:r>
                  <a:rPr lang="en-US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তরঙ্গদৈর্ঘ্য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, </a:t>
                </a:r>
                <a:r>
                  <a:rPr lang="en-US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তরঙ্গ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বেগ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নির্ণয়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কর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। </a:t>
                </a:r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C2F5495-C366-EF41-7FE9-FAF892E2A60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  <a:ln>
                <a:solidFill>
                  <a:schemeClr val="accent1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63A5D1C9-164E-BFD7-4DB1-68A4D0A8121E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A = 0.1 m , f = 100 </a:t>
                </a:r>
                <a:r>
                  <a:rPr lang="en-US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hZ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800" i="1" kern="120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𝜆</m:t>
                    </m:r>
                  </m:oMath>
                </a14:m>
                <a:r>
                  <a:rPr lang="en-US" sz="1800" kern="1200" dirty="0">
                    <a:solidFill>
                      <a:srgbClr val="000000"/>
                    </a:solidFill>
                    <a:effectLst/>
                    <a:latin typeface="Corbel" panose="020B0503020204020204" pitchFamily="34" charset="0"/>
                    <a:ea typeface="+mn-ea"/>
                    <a:cs typeface="+mn-cs"/>
                  </a:rPr>
                  <a:t> </a:t>
                </a:r>
                <a:r>
                  <a:rPr lang="en-US" sz="1800" kern="1200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= 1.7m , v = 170ms</a:t>
                </a:r>
                <a:r>
                  <a:rPr lang="en-US" sz="1800" kern="1200" baseline="30000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-1</a:t>
                </a:r>
                <a:endParaRPr lang="en-US" dirty="0">
                  <a:effectLst/>
                </a:endParaRPr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63A5D1C9-164E-BFD7-4DB1-68A4D0A8121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240919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C2F5495-C366-EF41-7FE9-FAF892E2A60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484312" y="1330036"/>
                <a:ext cx="11123324" cy="3532250"/>
              </a:xfrm>
              <a:ln>
                <a:solidFill>
                  <a:schemeClr val="accent1">
                    <a:lumMod val="50000"/>
                  </a:schemeClr>
                </a:solidFill>
              </a:ln>
            </p:spPr>
            <p:txBody>
              <a:bodyPr>
                <a:normAutofit/>
              </a:bodyPr>
              <a:lstStyle/>
              <a:p>
                <a:r>
                  <a:rPr lang="en-US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কোন </a:t>
                </a:r>
                <a:r>
                  <a:rPr lang="en-US" sz="28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তরঙ্গের</a:t>
                </a:r>
                <a:r>
                  <a:rPr lang="en-US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8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বিস্তার</a:t>
                </a:r>
                <a:r>
                  <a:rPr lang="en-US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 0.4 m </a:t>
                </a:r>
                <a:r>
                  <a:rPr lang="en-US" sz="28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হলে</a:t>
                </a:r>
                <a:r>
                  <a:rPr lang="en-US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, t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𝑇</m:t>
                        </m:r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4</m:t>
                        </m:r>
                      </m:den>
                    </m:f>
                    <m:r>
                      <a:rPr lang="en-US" sz="2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সময়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কম্পনের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উৎস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হতে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br>
                  <a:rPr lang="en-US" sz="2800" b="0" i="1" dirty="0">
                    <a:latin typeface="Cambria Math" panose="02040503050406030204" pitchFamily="18" charset="0"/>
                    <a:cs typeface="Arial" panose="020B0604020202020204" pitchFamily="34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𝑥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 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US" sz="2800" i="1"/>
                            <m:t>𝜆</m:t>
                          </m:r>
                          <m:r>
                            <m:rPr>
                              <m:nor/>
                            </m:rPr>
                            <a:rPr lang="en-US" sz="2800"/>
                            <m:t> </m:t>
                          </m:r>
                          <m:r>
                            <m:rPr>
                              <m:nor/>
                            </m:rPr>
                            <a:rPr lang="en-US" sz="2800"/>
                            <m:t> 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8</m:t>
                          </m:r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দূরুত্বে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অবস্থিত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বিন্দুর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সাম্যবস্থান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হতে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সরণ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কত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হবে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?</m:t>
                      </m:r>
                    </m:oMath>
                  </m:oMathPara>
                </a14:m>
                <a:endParaRPr 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C2F5495-C366-EF41-7FE9-FAF892E2A60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484312" y="1330036"/>
                <a:ext cx="11123324" cy="3532250"/>
              </a:xfrm>
              <a:blipFill>
                <a:blip r:embed="rId2"/>
                <a:stretch>
                  <a:fillRect/>
                </a:stretch>
              </a:blipFill>
              <a:ln>
                <a:solidFill>
                  <a:schemeClr val="accent1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A5D1C9-164E-BFD7-4DB1-68A4D0A812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0.28 m </a:t>
            </a:r>
          </a:p>
        </p:txBody>
      </p:sp>
    </p:spTree>
    <p:extLst>
      <p:ext uri="{BB962C8B-B14F-4D97-AF65-F5344CB8AC3E}">
        <p14:creationId xmlns:p14="http://schemas.microsoft.com/office/powerpoint/2010/main" val="34524792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F5495-C366-EF41-7FE9-FAF892E2A603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accent1">
                <a:lumMod val="50000"/>
              </a:schemeClr>
            </a:solidFill>
          </a:ln>
        </p:spPr>
        <p:txBody>
          <a:bodyPr>
            <a:normAutofit/>
          </a:bodyPr>
          <a:lstStyle/>
          <a:p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বায়ু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ও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পানিতে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300 HZ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কম্পানাঙ্কের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একটি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শব্দ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তরঙ্গদৈর্ঘ্যর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পার্থ্যক্য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4.16 m ।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বায়ুতে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শব্দের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বেগ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352 ms</a:t>
            </a:r>
            <a:r>
              <a:rPr lang="en-US" sz="2800" baseline="30000" dirty="0">
                <a:latin typeface="Arial" panose="020B0604020202020204" pitchFamily="34" charset="0"/>
                <a:cs typeface="Arial" panose="020B0604020202020204" pitchFamily="34" charset="0"/>
              </a:rPr>
              <a:t>-1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হলে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পানিতে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শব্দের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বেগ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কত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A5D1C9-164E-BFD7-4DB1-68A4D0A812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1600 ms</a:t>
            </a:r>
            <a:r>
              <a:rPr lang="en-US" baseline="30000" dirty="0">
                <a:latin typeface="Arial" panose="020B0604020202020204" pitchFamily="34" charset="0"/>
                <a:cs typeface="Arial" panose="020B0604020202020204" pitchFamily="34" charset="0"/>
              </a:rPr>
              <a:t>-1</a:t>
            </a:r>
            <a:endParaRPr lang="en-US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97098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F5495-C366-EF41-7FE9-FAF892E2A603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accent1">
                <a:lumMod val="50000"/>
              </a:schemeClr>
            </a:solidFill>
          </a:ln>
        </p:spPr>
        <p:txBody>
          <a:bodyPr>
            <a:normAutofit/>
          </a:bodyPr>
          <a:lstStyle/>
          <a:p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একটি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তরঙ্গে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দুটি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কণা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0.159 m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ব্যবধানে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অবস্থিত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।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কণাদ্বয়ের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মধ্যে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দশা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পার্থক্য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1.85 Radian.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তরঙ্গ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উৎসের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কম্পাঙ্ক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512 HZ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হলে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তরঙ্গের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বেগ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নির্ণয়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কর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।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A5D1C9-164E-BFD7-4DB1-68A4D0A812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276.48 ms</a:t>
            </a:r>
            <a:r>
              <a:rPr lang="en-US" baseline="30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-1</a:t>
            </a:r>
            <a:r>
              <a:rPr lang="en-US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299801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F5495-C366-EF41-7FE9-FAF892E2A603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accent1">
                <a:lumMod val="50000"/>
              </a:schemeClr>
            </a:solidFill>
          </a:ln>
        </p:spPr>
        <p:txBody>
          <a:bodyPr>
            <a:normAutofit/>
          </a:bodyPr>
          <a:lstStyle/>
          <a:p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কোন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একটি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সিমাবদ্ধ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মাধ্যমে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সৃষ্ট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স্থির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তরঙ্গের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কম্পাঙ্ক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480 HZ.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তরঙ্গের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পর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পর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দুইটি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নিঃস্পন্দ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বিন্দুর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দূরুত্ব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0.75 m ।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মাধ্যমে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তরঙ্গ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বেগ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নির্নয়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কর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।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A5D1C9-164E-BFD7-4DB1-68A4D0A812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720 ms</a:t>
            </a:r>
            <a:r>
              <a:rPr lang="en-US" baseline="30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-1</a:t>
            </a:r>
            <a:endParaRPr lang="en-US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95176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ECD26-DEAA-3AA2-067E-9AAAF805A8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A62352-6749-8F15-7929-30F272EB78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8317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496C9-C1C0-5108-7D3C-E73879D5D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									</a:t>
            </a:r>
            <a:r>
              <a:rPr lang="en-US" dirty="0" err="1"/>
              <a:t>পর্যায়বৃত্ত</a:t>
            </a:r>
            <a:r>
              <a:rPr lang="en-US" dirty="0"/>
              <a:t> </a:t>
            </a:r>
            <a:r>
              <a:rPr lang="en-US" dirty="0" err="1"/>
              <a:t>গতি</a:t>
            </a:r>
            <a:r>
              <a:rPr lang="en-US" dirty="0"/>
              <a:t>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5AA44C-3758-8299-0CAA-A02825C69E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পর্যায়বৃত্ত</a:t>
            </a:r>
            <a:r>
              <a:rPr lang="en-US" dirty="0"/>
              <a:t> </a:t>
            </a:r>
            <a:r>
              <a:rPr lang="en-US" dirty="0" err="1"/>
              <a:t>গতিঃ</a:t>
            </a:r>
            <a:r>
              <a:rPr lang="en-US" dirty="0"/>
              <a:t> </a:t>
            </a:r>
            <a:r>
              <a:rPr lang="en-US" dirty="0" err="1"/>
              <a:t>কোন</a:t>
            </a:r>
            <a:r>
              <a:rPr lang="en-US" dirty="0"/>
              <a:t> </a:t>
            </a:r>
            <a:r>
              <a:rPr lang="en-US" dirty="0" err="1"/>
              <a:t>গতিশীল</a:t>
            </a:r>
            <a:r>
              <a:rPr lang="en-US" dirty="0"/>
              <a:t> </a:t>
            </a:r>
            <a:r>
              <a:rPr lang="en-US" dirty="0" err="1"/>
              <a:t>বস্তুকনার</a:t>
            </a:r>
            <a:r>
              <a:rPr lang="en-US" dirty="0"/>
              <a:t> </a:t>
            </a:r>
            <a:r>
              <a:rPr lang="en-US" dirty="0" err="1"/>
              <a:t>গতি</a:t>
            </a:r>
            <a:r>
              <a:rPr lang="en-US" dirty="0"/>
              <a:t> </a:t>
            </a:r>
            <a:r>
              <a:rPr lang="en-US" dirty="0" err="1"/>
              <a:t>যদি</a:t>
            </a:r>
            <a:r>
              <a:rPr lang="en-US" dirty="0"/>
              <a:t> </a:t>
            </a:r>
            <a:r>
              <a:rPr lang="en-US" dirty="0" err="1"/>
              <a:t>এমন</a:t>
            </a:r>
            <a:r>
              <a:rPr lang="en-US" dirty="0"/>
              <a:t> </a:t>
            </a:r>
            <a:r>
              <a:rPr lang="en-US" dirty="0" err="1"/>
              <a:t>হয়</a:t>
            </a:r>
            <a:r>
              <a:rPr lang="en-US" dirty="0"/>
              <a:t>, </a:t>
            </a:r>
            <a:r>
              <a:rPr lang="en-US" dirty="0" err="1"/>
              <a:t>এটি</a:t>
            </a:r>
            <a:r>
              <a:rPr lang="en-US" dirty="0"/>
              <a:t> </a:t>
            </a:r>
            <a:r>
              <a:rPr lang="en-US" dirty="0" err="1"/>
              <a:t>এর</a:t>
            </a:r>
            <a:r>
              <a:rPr lang="en-US" dirty="0"/>
              <a:t> </a:t>
            </a:r>
            <a:r>
              <a:rPr lang="en-US" dirty="0" err="1"/>
              <a:t>গতিপথের</a:t>
            </a:r>
            <a:r>
              <a:rPr lang="en-US" dirty="0"/>
              <a:t> </a:t>
            </a:r>
            <a:r>
              <a:rPr lang="en-US" dirty="0" err="1"/>
              <a:t>কোন</a:t>
            </a:r>
            <a:r>
              <a:rPr lang="en-US" dirty="0"/>
              <a:t> </a:t>
            </a:r>
            <a:r>
              <a:rPr lang="en-US" dirty="0" err="1"/>
              <a:t>নির্দিষ্ট</a:t>
            </a:r>
            <a:r>
              <a:rPr lang="en-US" dirty="0"/>
              <a:t> </a:t>
            </a:r>
            <a:r>
              <a:rPr lang="en-US" dirty="0" err="1"/>
              <a:t>বিন্দু</a:t>
            </a:r>
            <a:r>
              <a:rPr lang="en-US" dirty="0"/>
              <a:t> </a:t>
            </a:r>
            <a:r>
              <a:rPr lang="en-US" dirty="0" err="1"/>
              <a:t>কে</a:t>
            </a:r>
            <a:r>
              <a:rPr lang="en-US" dirty="0"/>
              <a:t> </a:t>
            </a:r>
            <a:r>
              <a:rPr lang="en-US" dirty="0" err="1"/>
              <a:t>নির্দিষ্ট</a:t>
            </a:r>
            <a:r>
              <a:rPr lang="en-US" dirty="0"/>
              <a:t> </a:t>
            </a:r>
            <a:r>
              <a:rPr lang="en-US" dirty="0" err="1"/>
              <a:t>সময়</a:t>
            </a:r>
            <a:r>
              <a:rPr lang="en-US" dirty="0"/>
              <a:t> </a:t>
            </a:r>
            <a:r>
              <a:rPr lang="en-US" dirty="0" err="1"/>
              <a:t>পর</a:t>
            </a:r>
            <a:r>
              <a:rPr lang="en-US" dirty="0"/>
              <a:t> </a:t>
            </a:r>
            <a:r>
              <a:rPr lang="en-US" dirty="0" err="1"/>
              <a:t>পর</a:t>
            </a:r>
            <a:r>
              <a:rPr lang="en-US" dirty="0"/>
              <a:t> </a:t>
            </a:r>
            <a:r>
              <a:rPr lang="en-US" dirty="0" err="1"/>
              <a:t>একই</a:t>
            </a:r>
            <a:r>
              <a:rPr lang="en-US" dirty="0"/>
              <a:t> </a:t>
            </a:r>
            <a:r>
              <a:rPr lang="en-US" dirty="0" err="1"/>
              <a:t>দিক</a:t>
            </a:r>
            <a:r>
              <a:rPr lang="en-US" dirty="0"/>
              <a:t> </a:t>
            </a:r>
            <a:r>
              <a:rPr lang="en-US" dirty="0" err="1"/>
              <a:t>থেকে</a:t>
            </a:r>
            <a:r>
              <a:rPr lang="en-US" dirty="0"/>
              <a:t> </a:t>
            </a:r>
            <a:r>
              <a:rPr lang="en-US" dirty="0" err="1"/>
              <a:t>অতিক্রম</a:t>
            </a:r>
            <a:r>
              <a:rPr lang="en-US" dirty="0"/>
              <a:t> </a:t>
            </a:r>
            <a:r>
              <a:rPr lang="en-US" dirty="0" err="1"/>
              <a:t>করে</a:t>
            </a:r>
            <a:r>
              <a:rPr lang="en-US" dirty="0"/>
              <a:t> </a:t>
            </a:r>
            <a:r>
              <a:rPr lang="en-US" dirty="0" err="1"/>
              <a:t>তবে</a:t>
            </a:r>
            <a:r>
              <a:rPr lang="en-US" dirty="0"/>
              <a:t> </a:t>
            </a:r>
            <a:r>
              <a:rPr lang="en-US" dirty="0" err="1"/>
              <a:t>সেই</a:t>
            </a:r>
            <a:r>
              <a:rPr lang="en-US" dirty="0"/>
              <a:t> </a:t>
            </a:r>
            <a:r>
              <a:rPr lang="en-US" dirty="0" err="1"/>
              <a:t>গতি</a:t>
            </a:r>
            <a:r>
              <a:rPr lang="en-US" dirty="0"/>
              <a:t> </a:t>
            </a:r>
            <a:r>
              <a:rPr lang="en-US" dirty="0" err="1"/>
              <a:t>কে</a:t>
            </a:r>
            <a:r>
              <a:rPr lang="en-US" dirty="0"/>
              <a:t> </a:t>
            </a:r>
            <a:r>
              <a:rPr lang="en-US" dirty="0" err="1"/>
              <a:t>পর্যায়</a:t>
            </a:r>
            <a:r>
              <a:rPr lang="en-US" dirty="0"/>
              <a:t> </a:t>
            </a:r>
            <a:r>
              <a:rPr lang="en-US" dirty="0" err="1"/>
              <a:t>বৃত্ত</a:t>
            </a:r>
            <a:r>
              <a:rPr lang="en-US" dirty="0"/>
              <a:t> </a:t>
            </a:r>
            <a:r>
              <a:rPr lang="en-US" dirty="0" err="1"/>
              <a:t>গতি</a:t>
            </a:r>
            <a:r>
              <a:rPr lang="en-US" dirty="0"/>
              <a:t> </a:t>
            </a:r>
            <a:r>
              <a:rPr lang="en-US" dirty="0" err="1"/>
              <a:t>বলেঃ</a:t>
            </a:r>
            <a:r>
              <a:rPr lang="en-US" dirty="0"/>
              <a:t> </a:t>
            </a:r>
            <a:r>
              <a:rPr lang="en-US" dirty="0" err="1"/>
              <a:t>যেমন</a:t>
            </a:r>
            <a:r>
              <a:rPr lang="en-US" dirty="0"/>
              <a:t> </a:t>
            </a:r>
            <a:r>
              <a:rPr lang="en-US" dirty="0" err="1"/>
              <a:t>ঘড়ির</a:t>
            </a:r>
            <a:r>
              <a:rPr lang="en-US" dirty="0"/>
              <a:t> </a:t>
            </a:r>
            <a:r>
              <a:rPr lang="en-US" dirty="0" err="1"/>
              <a:t>গতি</a:t>
            </a:r>
            <a:r>
              <a:rPr lang="en-US" dirty="0"/>
              <a:t>, </a:t>
            </a:r>
            <a:r>
              <a:rPr lang="en-US" dirty="0" err="1"/>
              <a:t>চাকা</a:t>
            </a:r>
            <a:r>
              <a:rPr lang="en-US" dirty="0"/>
              <a:t>, </a:t>
            </a:r>
            <a:r>
              <a:rPr lang="en-US" dirty="0" err="1"/>
              <a:t>বৈদ্যুতিক</a:t>
            </a:r>
            <a:r>
              <a:rPr lang="en-US" dirty="0"/>
              <a:t> </a:t>
            </a:r>
            <a:r>
              <a:rPr lang="en-US" dirty="0" err="1"/>
              <a:t>পাখার</a:t>
            </a:r>
            <a:r>
              <a:rPr lang="en-US" dirty="0"/>
              <a:t> </a:t>
            </a:r>
            <a:r>
              <a:rPr lang="en-US" dirty="0" err="1"/>
              <a:t>গতি</a:t>
            </a:r>
            <a:r>
              <a:rPr lang="en-US" dirty="0"/>
              <a:t> </a:t>
            </a:r>
            <a:r>
              <a:rPr lang="en-US" dirty="0" err="1"/>
              <a:t>ইত্যাদি</a:t>
            </a:r>
            <a:r>
              <a:rPr lang="en-US" dirty="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B7131A1-8D58-1E58-A622-BAE8134ECE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078" y="485773"/>
            <a:ext cx="6371452" cy="3573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9600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496C9-C1C0-5108-7D3C-E73879D5D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স্পন্দন</a:t>
            </a:r>
            <a:r>
              <a:rPr lang="en-US" dirty="0"/>
              <a:t> </a:t>
            </a:r>
            <a:r>
              <a:rPr lang="en-US" dirty="0" err="1"/>
              <a:t>গতি</a:t>
            </a:r>
            <a:r>
              <a:rPr lang="en-US" dirty="0"/>
              <a:t>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5AA44C-3758-8299-0CAA-A02825C69E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84311" y="4828310"/>
            <a:ext cx="10018711" cy="1447800"/>
          </a:xfr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dirty="0" err="1">
                <a:solidFill>
                  <a:srgbClr val="FF0000"/>
                </a:solidFill>
              </a:rPr>
              <a:t>স্পন্দন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গতিঃ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/>
              <a:t>পর্যায়বৃত্ত</a:t>
            </a:r>
            <a:r>
              <a:rPr lang="en-US" dirty="0"/>
              <a:t> </a:t>
            </a:r>
            <a:r>
              <a:rPr lang="en-US" dirty="0" err="1"/>
              <a:t>গতিসম্পন্ন্য</a:t>
            </a:r>
            <a:r>
              <a:rPr lang="en-US" dirty="0"/>
              <a:t> </a:t>
            </a:r>
            <a:r>
              <a:rPr lang="en-US" dirty="0" err="1"/>
              <a:t>কোন</a:t>
            </a:r>
            <a:r>
              <a:rPr lang="en-US" dirty="0"/>
              <a:t> </a:t>
            </a:r>
            <a:r>
              <a:rPr lang="en-US" dirty="0" err="1"/>
              <a:t>বস্তু</a:t>
            </a:r>
            <a:r>
              <a:rPr lang="en-US" dirty="0"/>
              <a:t> </a:t>
            </a:r>
            <a:r>
              <a:rPr lang="en-US" dirty="0" err="1"/>
              <a:t>যদি</a:t>
            </a:r>
            <a:r>
              <a:rPr lang="en-US" dirty="0"/>
              <a:t> </a:t>
            </a:r>
            <a:r>
              <a:rPr lang="en-US" dirty="0" err="1"/>
              <a:t>গতিপথের</a:t>
            </a:r>
            <a:r>
              <a:rPr lang="en-US" dirty="0"/>
              <a:t> </a:t>
            </a:r>
            <a:r>
              <a:rPr lang="en-US" dirty="0" err="1"/>
              <a:t>নির্দিষ্ট</a:t>
            </a:r>
            <a:r>
              <a:rPr lang="en-US" dirty="0"/>
              <a:t> </a:t>
            </a:r>
            <a:r>
              <a:rPr lang="en-US" dirty="0" err="1"/>
              <a:t>সময়</a:t>
            </a:r>
            <a:r>
              <a:rPr lang="en-US" dirty="0"/>
              <a:t> </a:t>
            </a:r>
            <a:r>
              <a:rPr lang="en-US" dirty="0" err="1"/>
              <a:t>কোনো</a:t>
            </a:r>
            <a:r>
              <a:rPr lang="en-US" dirty="0"/>
              <a:t> </a:t>
            </a:r>
            <a:r>
              <a:rPr lang="en-US" dirty="0" err="1"/>
              <a:t>নির্দিষ্ট</a:t>
            </a:r>
            <a:r>
              <a:rPr lang="en-US" dirty="0"/>
              <a:t> </a:t>
            </a:r>
            <a:r>
              <a:rPr lang="en-US" dirty="0" err="1"/>
              <a:t>দিকে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 err="1"/>
              <a:t>এবং</a:t>
            </a:r>
            <a:r>
              <a:rPr lang="en-US" dirty="0"/>
              <a:t> </a:t>
            </a:r>
            <a:r>
              <a:rPr lang="en-US" dirty="0" err="1"/>
              <a:t>বাকি</a:t>
            </a:r>
            <a:r>
              <a:rPr lang="en-US" dirty="0"/>
              <a:t> </a:t>
            </a:r>
            <a:r>
              <a:rPr lang="en-US" dirty="0" err="1"/>
              <a:t>অর্ধেক</a:t>
            </a:r>
            <a:r>
              <a:rPr lang="en-US" dirty="0"/>
              <a:t> </a:t>
            </a:r>
            <a:r>
              <a:rPr lang="en-US" dirty="0" err="1"/>
              <a:t>সময়</a:t>
            </a:r>
            <a:r>
              <a:rPr lang="en-US" dirty="0"/>
              <a:t> </a:t>
            </a:r>
            <a:r>
              <a:rPr lang="en-US" dirty="0" err="1"/>
              <a:t>পূর্ব</a:t>
            </a:r>
            <a:r>
              <a:rPr lang="en-US" dirty="0"/>
              <a:t> </a:t>
            </a:r>
            <a:r>
              <a:rPr lang="en-US" dirty="0" err="1"/>
              <a:t>গতির</a:t>
            </a:r>
            <a:r>
              <a:rPr lang="en-US" dirty="0"/>
              <a:t> </a:t>
            </a:r>
            <a:r>
              <a:rPr lang="en-US" dirty="0" err="1"/>
              <a:t>বিপরীতে</a:t>
            </a:r>
            <a:r>
              <a:rPr lang="en-US" dirty="0"/>
              <a:t> </a:t>
            </a:r>
            <a:r>
              <a:rPr lang="en-US" dirty="0" err="1"/>
              <a:t>চলে</a:t>
            </a:r>
            <a:r>
              <a:rPr lang="en-US" dirty="0"/>
              <a:t> </a:t>
            </a:r>
            <a:r>
              <a:rPr lang="en-US" dirty="0" err="1"/>
              <a:t>তবে</a:t>
            </a:r>
            <a:r>
              <a:rPr lang="en-US" dirty="0"/>
              <a:t> </a:t>
            </a:r>
            <a:r>
              <a:rPr lang="en-US" dirty="0" err="1"/>
              <a:t>এই</a:t>
            </a:r>
            <a:r>
              <a:rPr lang="en-US" dirty="0"/>
              <a:t> </a:t>
            </a:r>
            <a:r>
              <a:rPr lang="en-US" dirty="0" err="1"/>
              <a:t>ধরনের</a:t>
            </a:r>
            <a:r>
              <a:rPr lang="en-US" dirty="0"/>
              <a:t> </a:t>
            </a:r>
            <a:r>
              <a:rPr lang="en-US" dirty="0" err="1"/>
              <a:t>গতি</a:t>
            </a:r>
            <a:r>
              <a:rPr lang="en-US" dirty="0"/>
              <a:t> </a:t>
            </a:r>
            <a:r>
              <a:rPr lang="en-US" dirty="0" err="1"/>
              <a:t>কে</a:t>
            </a:r>
            <a:r>
              <a:rPr lang="en-US" dirty="0"/>
              <a:t> </a:t>
            </a:r>
            <a:r>
              <a:rPr lang="en-US" dirty="0" err="1"/>
              <a:t>স্পন্দন</a:t>
            </a:r>
            <a:r>
              <a:rPr lang="en-US" dirty="0"/>
              <a:t> </a:t>
            </a:r>
            <a:r>
              <a:rPr lang="en-US" dirty="0" err="1"/>
              <a:t>গতি</a:t>
            </a:r>
            <a:r>
              <a:rPr lang="en-US" dirty="0"/>
              <a:t> </a:t>
            </a:r>
            <a:r>
              <a:rPr lang="en-US" dirty="0" err="1"/>
              <a:t>বলে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 err="1"/>
              <a:t>যেমন</a:t>
            </a:r>
            <a:r>
              <a:rPr lang="en-US" dirty="0"/>
              <a:t> </a:t>
            </a:r>
            <a:r>
              <a:rPr lang="en-US" dirty="0" err="1"/>
              <a:t>স্প্রিং</a:t>
            </a:r>
            <a:r>
              <a:rPr lang="en-US" dirty="0"/>
              <a:t>, </a:t>
            </a:r>
            <a:r>
              <a:rPr lang="en-US" dirty="0" err="1"/>
              <a:t>সরল</a:t>
            </a:r>
            <a:r>
              <a:rPr lang="en-US" dirty="0"/>
              <a:t> </a:t>
            </a:r>
            <a:r>
              <a:rPr lang="en-US" dirty="0" err="1"/>
              <a:t>দোলকের</a:t>
            </a:r>
            <a:r>
              <a:rPr lang="en-US" dirty="0"/>
              <a:t> </a:t>
            </a:r>
            <a:r>
              <a:rPr lang="en-US" dirty="0" err="1"/>
              <a:t>গতি</a:t>
            </a:r>
            <a:r>
              <a:rPr lang="en-US" dirty="0"/>
              <a:t> </a:t>
            </a:r>
            <a:r>
              <a:rPr lang="en-US" dirty="0" err="1"/>
              <a:t>ইত্যাদি</a:t>
            </a:r>
            <a:r>
              <a:rPr lang="en-US" dirty="0"/>
              <a:t>।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761391-7B40-7E9D-B5A6-44FEF8BCFE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9230" y="2276474"/>
            <a:ext cx="2847975" cy="2305050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08EAFF8-123D-00F8-C7F0-434591CECD4B}"/>
              </a:ext>
            </a:extLst>
          </p:cNvPr>
          <p:cNvCxnSpPr>
            <a:cxnSpLocks/>
          </p:cNvCxnSpPr>
          <p:nvPr/>
        </p:nvCxnSpPr>
        <p:spPr>
          <a:xfrm>
            <a:off x="6677896" y="2573267"/>
            <a:ext cx="0" cy="218485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Arc 13">
            <a:extLst>
              <a:ext uri="{FF2B5EF4-FFF2-40B4-BE49-F238E27FC236}">
                <a16:creationId xmlns:a16="http://schemas.microsoft.com/office/drawing/2014/main" id="{F5A84E04-AE38-5D15-D263-55733682C3B5}"/>
              </a:ext>
            </a:extLst>
          </p:cNvPr>
          <p:cNvSpPr/>
          <p:nvPr/>
        </p:nvSpPr>
        <p:spPr>
          <a:xfrm rot="8100000">
            <a:off x="5616842" y="2210737"/>
            <a:ext cx="2079653" cy="2079653"/>
          </a:xfrm>
          <a:prstGeom prst="arc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2660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496C9-C1C0-5108-7D3C-E73879D5D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তরঙ্গ</a:t>
            </a:r>
            <a:r>
              <a:rPr lang="en-US" dirty="0"/>
              <a:t> </a:t>
            </a:r>
            <a:r>
              <a:rPr lang="en-US" dirty="0" err="1"/>
              <a:t>কাকে</a:t>
            </a:r>
            <a:r>
              <a:rPr lang="en-US" dirty="0"/>
              <a:t> </a:t>
            </a:r>
            <a:r>
              <a:rPr lang="en-US" dirty="0" err="1"/>
              <a:t>বলে</a:t>
            </a:r>
            <a:r>
              <a:rPr lang="en-US" dirty="0"/>
              <a:t> </a:t>
            </a:r>
            <a:r>
              <a:rPr lang="en-US" dirty="0" err="1"/>
              <a:t>কত</a:t>
            </a:r>
            <a:r>
              <a:rPr lang="en-US" dirty="0"/>
              <a:t> </a:t>
            </a:r>
            <a:r>
              <a:rPr lang="en-US" dirty="0" err="1"/>
              <a:t>প্রকার</a:t>
            </a:r>
            <a:r>
              <a:rPr lang="en-US" dirty="0"/>
              <a:t> </a:t>
            </a:r>
            <a:r>
              <a:rPr lang="en-US" dirty="0" err="1"/>
              <a:t>কি</a:t>
            </a:r>
            <a:r>
              <a:rPr lang="en-US" dirty="0"/>
              <a:t> </a:t>
            </a:r>
            <a:r>
              <a:rPr lang="en-US" dirty="0" err="1"/>
              <a:t>কি</a:t>
            </a:r>
            <a:r>
              <a:rPr lang="en-US" dirty="0"/>
              <a:t> 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5AA44C-3758-8299-0CAA-A02825C69E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তরঙ্গঃ</a:t>
            </a:r>
            <a:r>
              <a:rPr lang="en-US" dirty="0"/>
              <a:t> </a:t>
            </a:r>
            <a:r>
              <a:rPr lang="en-US" dirty="0" err="1"/>
              <a:t>যে</a:t>
            </a:r>
            <a:r>
              <a:rPr lang="en-US" dirty="0"/>
              <a:t> </a:t>
            </a:r>
            <a:r>
              <a:rPr lang="en-US" dirty="0" err="1"/>
              <a:t>পর্যায়বৃত্ত</a:t>
            </a:r>
            <a:r>
              <a:rPr lang="en-US" dirty="0"/>
              <a:t> </a:t>
            </a:r>
            <a:r>
              <a:rPr lang="en-US" dirty="0" err="1"/>
              <a:t>আন্দলোন</a:t>
            </a:r>
            <a:r>
              <a:rPr lang="en-US" dirty="0"/>
              <a:t> </a:t>
            </a:r>
            <a:r>
              <a:rPr lang="en-US" dirty="0" err="1"/>
              <a:t>কোন</a:t>
            </a:r>
            <a:r>
              <a:rPr lang="en-US" dirty="0"/>
              <a:t> </a:t>
            </a:r>
            <a:r>
              <a:rPr lang="en-US" dirty="0" err="1"/>
              <a:t>জড়</a:t>
            </a:r>
            <a:r>
              <a:rPr lang="en-US" dirty="0"/>
              <a:t> </a:t>
            </a:r>
            <a:r>
              <a:rPr lang="en-US" dirty="0" err="1"/>
              <a:t>মাধ্যমের</a:t>
            </a:r>
            <a:r>
              <a:rPr lang="en-US" dirty="0"/>
              <a:t> </a:t>
            </a:r>
            <a:r>
              <a:rPr lang="en-US" dirty="0" err="1"/>
              <a:t>মধ্য</a:t>
            </a:r>
            <a:r>
              <a:rPr lang="en-US" dirty="0"/>
              <a:t> </a:t>
            </a:r>
            <a:r>
              <a:rPr lang="en-US" dirty="0" err="1"/>
              <a:t>দিয়ে</a:t>
            </a:r>
            <a:r>
              <a:rPr lang="en-US" dirty="0"/>
              <a:t> </a:t>
            </a:r>
            <a:r>
              <a:rPr lang="en-US" dirty="0" err="1"/>
              <a:t>একস্থান</a:t>
            </a:r>
            <a:r>
              <a:rPr lang="en-US" dirty="0"/>
              <a:t> </a:t>
            </a:r>
            <a:r>
              <a:rPr lang="en-US" dirty="0" err="1"/>
              <a:t>থেকে</a:t>
            </a:r>
            <a:r>
              <a:rPr lang="en-US" dirty="0"/>
              <a:t> </a:t>
            </a:r>
            <a:r>
              <a:rPr lang="en-US" dirty="0" err="1"/>
              <a:t>অন্যস্থানে</a:t>
            </a:r>
            <a:r>
              <a:rPr lang="en-US" dirty="0"/>
              <a:t> </a:t>
            </a:r>
            <a:r>
              <a:rPr lang="en-US" dirty="0" err="1"/>
              <a:t>শক্তি</a:t>
            </a:r>
            <a:r>
              <a:rPr lang="en-US" dirty="0"/>
              <a:t> </a:t>
            </a:r>
            <a:r>
              <a:rPr lang="en-US" dirty="0" err="1"/>
              <a:t>সঞ্চারিত</a:t>
            </a:r>
            <a:r>
              <a:rPr lang="en-US" dirty="0"/>
              <a:t> </a:t>
            </a:r>
            <a:r>
              <a:rPr lang="en-US" dirty="0" err="1"/>
              <a:t>করে</a:t>
            </a:r>
            <a:r>
              <a:rPr lang="en-US" dirty="0"/>
              <a:t> ,</a:t>
            </a:r>
            <a:r>
              <a:rPr lang="en-US" dirty="0" err="1"/>
              <a:t>কিন্তু</a:t>
            </a:r>
            <a:r>
              <a:rPr lang="en-US" dirty="0"/>
              <a:t> </a:t>
            </a:r>
            <a:r>
              <a:rPr lang="en-US" dirty="0" err="1"/>
              <a:t>মাধ্যমের</a:t>
            </a:r>
            <a:r>
              <a:rPr lang="en-US" dirty="0"/>
              <a:t> </a:t>
            </a:r>
            <a:r>
              <a:rPr lang="en-US" dirty="0" err="1"/>
              <a:t>কণার</a:t>
            </a:r>
            <a:r>
              <a:rPr lang="en-US" dirty="0"/>
              <a:t> </a:t>
            </a:r>
            <a:r>
              <a:rPr lang="en-US" dirty="0" err="1"/>
              <a:t>স্থায়ী</a:t>
            </a:r>
            <a:r>
              <a:rPr lang="en-US" dirty="0"/>
              <a:t> </a:t>
            </a:r>
            <a:r>
              <a:rPr lang="en-US" dirty="0" err="1"/>
              <a:t>স্থানান্তরিত</a:t>
            </a:r>
            <a:r>
              <a:rPr lang="en-US" dirty="0"/>
              <a:t> </a:t>
            </a:r>
            <a:r>
              <a:rPr lang="en-US" dirty="0" err="1"/>
              <a:t>করেনা</a:t>
            </a:r>
            <a:r>
              <a:rPr lang="en-US" dirty="0"/>
              <a:t>, </a:t>
            </a:r>
            <a:r>
              <a:rPr lang="en-US" dirty="0" err="1"/>
              <a:t>তাকে</a:t>
            </a:r>
            <a:r>
              <a:rPr lang="en-US" dirty="0"/>
              <a:t> </a:t>
            </a:r>
            <a:r>
              <a:rPr lang="en-US" dirty="0" err="1"/>
              <a:t>তরঙ্গ</a:t>
            </a:r>
            <a:r>
              <a:rPr lang="en-US" dirty="0"/>
              <a:t> </a:t>
            </a:r>
            <a:r>
              <a:rPr lang="en-US" dirty="0" err="1"/>
              <a:t>বলে</a:t>
            </a:r>
            <a:r>
              <a:rPr lang="en-US" dirty="0"/>
              <a:t>। </a:t>
            </a:r>
          </a:p>
        </p:txBody>
      </p:sp>
    </p:spTree>
    <p:extLst>
      <p:ext uri="{BB962C8B-B14F-4D97-AF65-F5344CB8AC3E}">
        <p14:creationId xmlns:p14="http://schemas.microsoft.com/office/powerpoint/2010/main" val="1548186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9ED50D-50E0-D9D6-4399-40034BD6CE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তরঙ্গ</a:t>
            </a:r>
            <a:r>
              <a:rPr lang="en-US" dirty="0"/>
              <a:t> ২ </a:t>
            </a:r>
            <a:r>
              <a:rPr lang="en-US" dirty="0" err="1"/>
              <a:t>প্রকার</a:t>
            </a:r>
            <a:r>
              <a:rPr lang="en-US" dirty="0"/>
              <a:t>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F82776-7C6A-7F56-06EC-498FB2F5BFB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84312" y="3213099"/>
            <a:ext cx="10018710" cy="889000"/>
          </a:xfrm>
          <a:solidFill>
            <a:schemeClr val="accent6">
              <a:lumMod val="60000"/>
              <a:lumOff val="40000"/>
            </a:schemeClr>
          </a:solidFill>
          <a:ln>
            <a:solidFill>
              <a:srgbClr val="00206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dirty="0" err="1">
                <a:solidFill>
                  <a:srgbClr val="C00000"/>
                </a:solidFill>
              </a:rPr>
              <a:t>অনুপ্রস্থঃ</a:t>
            </a:r>
            <a:r>
              <a:rPr lang="en-US" dirty="0"/>
              <a:t> </a:t>
            </a:r>
            <a:r>
              <a:rPr lang="en-US" dirty="0" err="1"/>
              <a:t>মাধ্যমের</a:t>
            </a:r>
            <a:r>
              <a:rPr lang="en-US" dirty="0"/>
              <a:t> </a:t>
            </a:r>
            <a:r>
              <a:rPr lang="en-US" dirty="0" err="1"/>
              <a:t>কনা</a:t>
            </a:r>
            <a:r>
              <a:rPr lang="en-US" dirty="0"/>
              <a:t> </a:t>
            </a:r>
            <a:r>
              <a:rPr lang="en-US" dirty="0" err="1"/>
              <a:t>যদি</a:t>
            </a:r>
            <a:r>
              <a:rPr lang="en-US" dirty="0"/>
              <a:t> </a:t>
            </a:r>
            <a:r>
              <a:rPr lang="en-US" dirty="0" err="1"/>
              <a:t>কম্পনের</a:t>
            </a:r>
            <a:r>
              <a:rPr lang="en-US" dirty="0"/>
              <a:t> </a:t>
            </a:r>
            <a:r>
              <a:rPr lang="en-US" dirty="0" err="1"/>
              <a:t>দিকের</a:t>
            </a:r>
            <a:r>
              <a:rPr lang="en-US" dirty="0"/>
              <a:t> </a:t>
            </a:r>
            <a:r>
              <a:rPr lang="en-US" dirty="0" err="1"/>
              <a:t>সাথে</a:t>
            </a:r>
            <a:r>
              <a:rPr lang="en-US" dirty="0"/>
              <a:t> </a:t>
            </a:r>
            <a:r>
              <a:rPr lang="en-US" dirty="0" err="1"/>
              <a:t>সমকোণে</a:t>
            </a:r>
            <a:r>
              <a:rPr lang="en-US" dirty="0"/>
              <a:t> </a:t>
            </a:r>
            <a:r>
              <a:rPr lang="en-US" dirty="0" err="1"/>
              <a:t>থাকে</a:t>
            </a:r>
            <a:r>
              <a:rPr lang="en-US" dirty="0"/>
              <a:t>  </a:t>
            </a:r>
            <a:r>
              <a:rPr lang="en-US" dirty="0" err="1"/>
              <a:t>তবে</a:t>
            </a:r>
            <a:r>
              <a:rPr lang="en-US" dirty="0"/>
              <a:t> এ </a:t>
            </a:r>
            <a:r>
              <a:rPr lang="en-US" dirty="0" err="1"/>
              <a:t>ধরনের</a:t>
            </a:r>
            <a:r>
              <a:rPr lang="en-US" dirty="0"/>
              <a:t> </a:t>
            </a:r>
            <a:r>
              <a:rPr lang="en-US" dirty="0" err="1"/>
              <a:t>তরঙ্গ</a:t>
            </a:r>
            <a:r>
              <a:rPr lang="en-US" dirty="0"/>
              <a:t> </a:t>
            </a:r>
            <a:r>
              <a:rPr lang="en-US" dirty="0" err="1"/>
              <a:t>কে</a:t>
            </a:r>
            <a:r>
              <a:rPr lang="en-US" dirty="0"/>
              <a:t> </a:t>
            </a:r>
            <a:r>
              <a:rPr lang="en-US" dirty="0" err="1"/>
              <a:t>অনুপ্রস্থ</a:t>
            </a:r>
            <a:r>
              <a:rPr lang="en-US" dirty="0"/>
              <a:t> </a:t>
            </a:r>
            <a:r>
              <a:rPr lang="en-US" dirty="0" err="1"/>
              <a:t>বা</a:t>
            </a:r>
            <a:r>
              <a:rPr lang="en-US" dirty="0"/>
              <a:t> </a:t>
            </a:r>
            <a:r>
              <a:rPr lang="en-US" dirty="0" err="1"/>
              <a:t>আড়</a:t>
            </a:r>
            <a:r>
              <a:rPr lang="en-US" dirty="0"/>
              <a:t> </a:t>
            </a:r>
            <a:r>
              <a:rPr lang="en-US" dirty="0" err="1"/>
              <a:t>তরঙ্গ</a:t>
            </a:r>
            <a:r>
              <a:rPr lang="en-US" dirty="0"/>
              <a:t> </a:t>
            </a:r>
            <a:r>
              <a:rPr lang="en-US" dirty="0" err="1"/>
              <a:t>অথবা</a:t>
            </a:r>
            <a:r>
              <a:rPr lang="en-US" dirty="0"/>
              <a:t> Transverse wave </a:t>
            </a:r>
            <a:r>
              <a:rPr lang="en-US" dirty="0" err="1"/>
              <a:t>বলে</a:t>
            </a:r>
            <a:r>
              <a:rPr lang="en-US" dirty="0"/>
              <a:t>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37D102-4FB1-51B3-8B5C-B19D586B67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solidFill>
            <a:schemeClr val="accent2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Longitudinal wave (</a:t>
            </a:r>
            <a:r>
              <a:rPr lang="en-US" sz="2400" dirty="0" err="1">
                <a:solidFill>
                  <a:srgbClr val="FF0000"/>
                </a:solidFill>
              </a:rPr>
              <a:t>অনুদৈর্ঘ্য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 err="1">
                <a:solidFill>
                  <a:srgbClr val="FF0000"/>
                </a:solidFill>
              </a:rPr>
              <a:t>তরঙ্গঃ</a:t>
            </a:r>
            <a:r>
              <a:rPr lang="en-US" sz="2400" dirty="0">
                <a:solidFill>
                  <a:srgbClr val="FF0000"/>
                </a:solidFill>
              </a:rPr>
              <a:t>) </a:t>
            </a:r>
            <a:r>
              <a:rPr lang="en-US" sz="2400" dirty="0" err="1"/>
              <a:t>এই</a:t>
            </a:r>
            <a:r>
              <a:rPr lang="en-US" sz="2400" dirty="0"/>
              <a:t> </a:t>
            </a:r>
            <a:r>
              <a:rPr lang="en-US" sz="2400" dirty="0" err="1"/>
              <a:t>ধরণের</a:t>
            </a:r>
            <a:r>
              <a:rPr lang="en-US" sz="2400" dirty="0"/>
              <a:t> </a:t>
            </a:r>
            <a:r>
              <a:rPr lang="en-US" sz="2400" dirty="0" err="1"/>
              <a:t>তরঙ্গ</a:t>
            </a:r>
            <a:r>
              <a:rPr lang="en-US" sz="2400" dirty="0"/>
              <a:t> </a:t>
            </a:r>
            <a:r>
              <a:rPr lang="en-US" sz="2400" dirty="0" err="1"/>
              <a:t>মাধ্যমের</a:t>
            </a:r>
            <a:r>
              <a:rPr lang="en-US" sz="2400" dirty="0"/>
              <a:t> </a:t>
            </a:r>
            <a:r>
              <a:rPr lang="en-US" sz="2400" dirty="0" err="1"/>
              <a:t>কণাগুলোর</a:t>
            </a:r>
            <a:r>
              <a:rPr lang="en-US" sz="2400" dirty="0"/>
              <a:t> </a:t>
            </a:r>
            <a:r>
              <a:rPr lang="en-US" sz="2400" dirty="0" err="1"/>
              <a:t>কম্পনের</a:t>
            </a:r>
            <a:r>
              <a:rPr lang="en-US" sz="2400" dirty="0"/>
              <a:t> </a:t>
            </a:r>
            <a:r>
              <a:rPr lang="en-US" sz="2400" dirty="0" err="1"/>
              <a:t>দিকে</a:t>
            </a:r>
            <a:r>
              <a:rPr lang="en-US" sz="2400" dirty="0"/>
              <a:t> </a:t>
            </a:r>
            <a:r>
              <a:rPr lang="en-US" sz="2400" dirty="0" err="1"/>
              <a:t>সাথে</a:t>
            </a:r>
            <a:r>
              <a:rPr lang="en-US" sz="2400" dirty="0"/>
              <a:t> </a:t>
            </a:r>
            <a:r>
              <a:rPr lang="en-US" sz="2400" dirty="0" err="1"/>
              <a:t>সমান্তরালে</a:t>
            </a:r>
            <a:r>
              <a:rPr lang="en-US" sz="2400" dirty="0"/>
              <a:t> </a:t>
            </a:r>
            <a:r>
              <a:rPr lang="en-US" sz="2400" dirty="0" err="1"/>
              <a:t>আগাতে</a:t>
            </a:r>
            <a:r>
              <a:rPr lang="en-US" sz="2400" dirty="0"/>
              <a:t> </a:t>
            </a:r>
            <a:r>
              <a:rPr lang="en-US" sz="2400" dirty="0" err="1"/>
              <a:t>থাকে</a:t>
            </a:r>
            <a:r>
              <a:rPr lang="en-US" sz="2400" dirty="0"/>
              <a:t>। </a:t>
            </a:r>
          </a:p>
        </p:txBody>
      </p:sp>
    </p:spTree>
    <p:extLst>
      <p:ext uri="{BB962C8B-B14F-4D97-AF65-F5344CB8AC3E}">
        <p14:creationId xmlns:p14="http://schemas.microsoft.com/office/powerpoint/2010/main" val="40270427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WhatsApp Video 2022-11-09 at 15.07.11">
            <a:hlinkClick r:id="" action="ppaction://media"/>
            <a:extLst>
              <a:ext uri="{FF2B5EF4-FFF2-40B4-BE49-F238E27FC236}">
                <a16:creationId xmlns:a16="http://schemas.microsoft.com/office/drawing/2014/main" id="{2F36DAD7-C395-E209-6AC3-A5AE389630F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 rot="5400000">
            <a:off x="4952171" y="-1274693"/>
            <a:ext cx="3230217" cy="699880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6CA4342-7F84-19A7-36C9-D3E85EC5B01B}"/>
              </a:ext>
            </a:extLst>
          </p:cNvPr>
          <p:cNvSpPr/>
          <p:nvPr/>
        </p:nvSpPr>
        <p:spPr>
          <a:xfrm>
            <a:off x="5552661" y="344558"/>
            <a:ext cx="861391" cy="353833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AC46B8-D252-7BD6-902C-7D0E6C5394FA}"/>
              </a:ext>
            </a:extLst>
          </p:cNvPr>
          <p:cNvSpPr txBox="1"/>
          <p:nvPr/>
        </p:nvSpPr>
        <p:spPr>
          <a:xfrm>
            <a:off x="3353354" y="4412974"/>
            <a:ext cx="64278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Transvers wave </a:t>
            </a:r>
            <a:r>
              <a:rPr lang="en-US" sz="4000" dirty="0" err="1"/>
              <a:t>অনুপ্রস্থ</a:t>
            </a:r>
            <a:r>
              <a:rPr lang="en-US" sz="4000" dirty="0"/>
              <a:t> </a:t>
            </a:r>
            <a:r>
              <a:rPr lang="en-US" sz="4000" dirty="0" err="1"/>
              <a:t>তরঙ্গ</a:t>
            </a:r>
            <a:endParaRPr lang="en-US" sz="4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7E381F-6EC2-DE34-A0AB-97F37D2B3DBF}"/>
              </a:ext>
            </a:extLst>
          </p:cNvPr>
          <p:cNvSpPr txBox="1"/>
          <p:nvPr/>
        </p:nvSpPr>
        <p:spPr>
          <a:xfrm>
            <a:off x="1762539" y="5632174"/>
            <a:ext cx="57102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rgbClr val="FF0000"/>
                </a:solidFill>
              </a:rPr>
              <a:t>উদাহরণঃ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 err="1">
                <a:solidFill>
                  <a:srgbClr val="FF0000"/>
                </a:solidFill>
              </a:rPr>
              <a:t>আলো</a:t>
            </a:r>
            <a:r>
              <a:rPr lang="en-US" sz="2400" dirty="0">
                <a:solidFill>
                  <a:srgbClr val="FF0000"/>
                </a:solidFill>
              </a:rPr>
              <a:t>, </a:t>
            </a:r>
            <a:r>
              <a:rPr lang="en-US" sz="2400" dirty="0" err="1">
                <a:solidFill>
                  <a:srgbClr val="FF0000"/>
                </a:solidFill>
              </a:rPr>
              <a:t>হিট</a:t>
            </a:r>
            <a:r>
              <a:rPr lang="en-US" sz="2400" dirty="0">
                <a:solidFill>
                  <a:srgbClr val="FF0000"/>
                </a:solidFill>
              </a:rPr>
              <a:t>, </a:t>
            </a:r>
            <a:r>
              <a:rPr lang="en-US" sz="2400" dirty="0" err="1">
                <a:solidFill>
                  <a:srgbClr val="FF0000"/>
                </a:solidFill>
              </a:rPr>
              <a:t>পানির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 err="1">
                <a:solidFill>
                  <a:srgbClr val="FF0000"/>
                </a:solidFill>
              </a:rPr>
              <a:t>তরঙ্গ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 err="1">
                <a:solidFill>
                  <a:srgbClr val="FF0000"/>
                </a:solidFill>
              </a:rPr>
              <a:t>ইত্যাদি</a:t>
            </a:r>
            <a:r>
              <a:rPr lang="en-US" sz="2400" dirty="0">
                <a:solidFill>
                  <a:srgbClr val="FF0000"/>
                </a:solidFill>
              </a:rPr>
              <a:t>। </a:t>
            </a:r>
          </a:p>
        </p:txBody>
      </p:sp>
    </p:spTree>
    <p:extLst>
      <p:ext uri="{BB962C8B-B14F-4D97-AF65-F5344CB8AC3E}">
        <p14:creationId xmlns:p14="http://schemas.microsoft.com/office/powerpoint/2010/main" val="495530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80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E5E70DF-E361-0F90-F7D2-F04122F229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4923" y="185530"/>
            <a:ext cx="6631057" cy="497329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6CA4342-7F84-19A7-36C9-D3E85EC5B01B}"/>
              </a:ext>
            </a:extLst>
          </p:cNvPr>
          <p:cNvSpPr/>
          <p:nvPr/>
        </p:nvSpPr>
        <p:spPr>
          <a:xfrm rot="5400000">
            <a:off x="4432853" y="-96078"/>
            <a:ext cx="861391" cy="7421220"/>
          </a:xfrm>
          <a:prstGeom prst="rect">
            <a:avLst/>
          </a:prstGeom>
          <a:noFill/>
          <a:ln w="38100">
            <a:solidFill>
              <a:srgbClr val="FFC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AC46B8-D252-7BD6-902C-7D0E6C5394FA}"/>
              </a:ext>
            </a:extLst>
          </p:cNvPr>
          <p:cNvSpPr txBox="1"/>
          <p:nvPr/>
        </p:nvSpPr>
        <p:spPr>
          <a:xfrm>
            <a:off x="3341201" y="5317851"/>
            <a:ext cx="72987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Longitudinal wave </a:t>
            </a:r>
            <a:r>
              <a:rPr lang="en-US" sz="4000" dirty="0" err="1"/>
              <a:t>অনুদৈর্ঘ্য</a:t>
            </a:r>
            <a:r>
              <a:rPr lang="en-US" sz="4000" dirty="0"/>
              <a:t> </a:t>
            </a:r>
            <a:r>
              <a:rPr lang="en-US" sz="4000" dirty="0" err="1"/>
              <a:t>তরঙ্গ</a:t>
            </a:r>
            <a:endParaRPr lang="en-US" sz="4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145B9E-195C-5C6A-BA4B-7F22228A5A51}"/>
              </a:ext>
            </a:extLst>
          </p:cNvPr>
          <p:cNvSpPr txBox="1"/>
          <p:nvPr/>
        </p:nvSpPr>
        <p:spPr>
          <a:xfrm>
            <a:off x="8574159" y="2690336"/>
            <a:ext cx="3313728" cy="1477328"/>
          </a:xfrm>
          <a:prstGeom prst="rect">
            <a:avLst/>
          </a:prstGeom>
          <a:solidFill>
            <a:srgbClr val="FF0000"/>
          </a:solidFill>
          <a:ln>
            <a:solidFill>
              <a:srgbClr val="FFFF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FF00"/>
                </a:solidFill>
              </a:rPr>
              <a:t>উদাহরণঃ</a:t>
            </a:r>
            <a:r>
              <a:rPr lang="en-US" dirty="0">
                <a:solidFill>
                  <a:srgbClr val="FFFF00"/>
                </a:solidFill>
              </a:rPr>
              <a:t> Sound wave </a:t>
            </a:r>
            <a:r>
              <a:rPr lang="en-US" dirty="0" err="1">
                <a:solidFill>
                  <a:srgbClr val="FFFF00"/>
                </a:solidFill>
              </a:rPr>
              <a:t>বা</a:t>
            </a:r>
            <a:r>
              <a:rPr lang="en-US" dirty="0">
                <a:solidFill>
                  <a:srgbClr val="FFFF00"/>
                </a:solidFill>
              </a:rPr>
              <a:t> </a:t>
            </a:r>
            <a:r>
              <a:rPr lang="en-US" dirty="0" err="1">
                <a:solidFill>
                  <a:srgbClr val="FFFF00"/>
                </a:solidFill>
              </a:rPr>
              <a:t>শব্দের</a:t>
            </a:r>
            <a:endParaRPr lang="en-US" dirty="0">
              <a:solidFill>
                <a:srgbClr val="FFFF00"/>
              </a:solidFill>
            </a:endParaRPr>
          </a:p>
          <a:p>
            <a:r>
              <a:rPr lang="en-US" dirty="0" err="1">
                <a:solidFill>
                  <a:srgbClr val="FFFF00"/>
                </a:solidFill>
              </a:rPr>
              <a:t>তরঙ্গ</a:t>
            </a:r>
            <a:r>
              <a:rPr lang="en-US" dirty="0">
                <a:solidFill>
                  <a:srgbClr val="FFFF00"/>
                </a:solidFill>
              </a:rPr>
              <a:t>। </a:t>
            </a:r>
            <a:r>
              <a:rPr lang="en-US" dirty="0" err="1">
                <a:solidFill>
                  <a:srgbClr val="FFFF00"/>
                </a:solidFill>
              </a:rPr>
              <a:t>যখন</a:t>
            </a:r>
            <a:r>
              <a:rPr lang="en-US" dirty="0">
                <a:solidFill>
                  <a:srgbClr val="FFFF00"/>
                </a:solidFill>
              </a:rPr>
              <a:t> </a:t>
            </a:r>
            <a:r>
              <a:rPr lang="en-US" dirty="0" err="1">
                <a:solidFill>
                  <a:srgbClr val="FFFF00"/>
                </a:solidFill>
              </a:rPr>
              <a:t>আমরা</a:t>
            </a:r>
            <a:r>
              <a:rPr lang="en-US" dirty="0">
                <a:solidFill>
                  <a:srgbClr val="FFFF00"/>
                </a:solidFill>
              </a:rPr>
              <a:t> </a:t>
            </a:r>
            <a:r>
              <a:rPr lang="en-US" dirty="0" err="1">
                <a:solidFill>
                  <a:srgbClr val="FFFF00"/>
                </a:solidFill>
              </a:rPr>
              <a:t>কথা</a:t>
            </a:r>
            <a:r>
              <a:rPr lang="en-US" dirty="0">
                <a:solidFill>
                  <a:srgbClr val="FFFF00"/>
                </a:solidFill>
              </a:rPr>
              <a:t> </a:t>
            </a:r>
            <a:r>
              <a:rPr lang="en-US" dirty="0" err="1">
                <a:solidFill>
                  <a:srgbClr val="FFFF00"/>
                </a:solidFill>
              </a:rPr>
              <a:t>বলি</a:t>
            </a:r>
            <a:r>
              <a:rPr lang="en-US" dirty="0">
                <a:solidFill>
                  <a:srgbClr val="FFFF00"/>
                </a:solidFill>
              </a:rPr>
              <a:t> </a:t>
            </a:r>
          </a:p>
          <a:p>
            <a:r>
              <a:rPr lang="en-US" dirty="0" err="1">
                <a:solidFill>
                  <a:srgbClr val="FFFF00"/>
                </a:solidFill>
              </a:rPr>
              <a:t>সেটা</a:t>
            </a:r>
            <a:r>
              <a:rPr lang="en-US" dirty="0">
                <a:solidFill>
                  <a:srgbClr val="FFFF00"/>
                </a:solidFill>
              </a:rPr>
              <a:t> </a:t>
            </a:r>
            <a:r>
              <a:rPr lang="en-US" dirty="0" err="1">
                <a:solidFill>
                  <a:srgbClr val="FFFF00"/>
                </a:solidFill>
              </a:rPr>
              <a:t>হবে</a:t>
            </a:r>
            <a:r>
              <a:rPr lang="en-US" dirty="0">
                <a:solidFill>
                  <a:srgbClr val="FFFF00"/>
                </a:solidFill>
              </a:rPr>
              <a:t>  </a:t>
            </a:r>
            <a:r>
              <a:rPr lang="en-US" dirty="0" err="1">
                <a:solidFill>
                  <a:srgbClr val="FFFF00"/>
                </a:solidFill>
              </a:rPr>
              <a:t>অনুদৈর্ঘ্য</a:t>
            </a:r>
            <a:r>
              <a:rPr lang="en-US" dirty="0">
                <a:solidFill>
                  <a:srgbClr val="FFFF00"/>
                </a:solidFill>
              </a:rPr>
              <a:t> </a:t>
            </a:r>
            <a:r>
              <a:rPr lang="en-US" dirty="0" err="1">
                <a:solidFill>
                  <a:srgbClr val="FFFF00"/>
                </a:solidFill>
              </a:rPr>
              <a:t>তরঙ্গ</a:t>
            </a:r>
            <a:r>
              <a:rPr lang="en-US" dirty="0">
                <a:solidFill>
                  <a:srgbClr val="FFFF00"/>
                </a:solidFill>
              </a:rPr>
              <a:t>। </a:t>
            </a:r>
            <a:br>
              <a:rPr lang="en-US" dirty="0">
                <a:solidFill>
                  <a:srgbClr val="FFFF00"/>
                </a:solidFill>
              </a:rPr>
            </a:br>
            <a:r>
              <a:rPr lang="en-US" dirty="0" err="1">
                <a:solidFill>
                  <a:srgbClr val="FFFF00"/>
                </a:solidFill>
              </a:rPr>
              <a:t>এছাড়াও</a:t>
            </a:r>
            <a:r>
              <a:rPr lang="en-US" dirty="0">
                <a:solidFill>
                  <a:srgbClr val="FFFF00"/>
                </a:solidFill>
              </a:rPr>
              <a:t> </a:t>
            </a:r>
            <a:r>
              <a:rPr lang="en-US" dirty="0" err="1">
                <a:solidFill>
                  <a:srgbClr val="FFFF00"/>
                </a:solidFill>
              </a:rPr>
              <a:t>স্প্রিং</a:t>
            </a:r>
            <a:r>
              <a:rPr lang="en-US" dirty="0">
                <a:solidFill>
                  <a:srgbClr val="FFFF00"/>
                </a:solidFill>
              </a:rPr>
              <a:t> </a:t>
            </a:r>
            <a:r>
              <a:rPr lang="en-US" dirty="0" err="1">
                <a:solidFill>
                  <a:srgbClr val="FFFF00"/>
                </a:solidFill>
              </a:rPr>
              <a:t>এর</a:t>
            </a:r>
            <a:r>
              <a:rPr lang="en-US" dirty="0">
                <a:solidFill>
                  <a:srgbClr val="FFFF00"/>
                </a:solidFill>
              </a:rPr>
              <a:t> </a:t>
            </a:r>
            <a:r>
              <a:rPr lang="en-US" dirty="0" err="1">
                <a:solidFill>
                  <a:srgbClr val="FFFF00"/>
                </a:solidFill>
              </a:rPr>
              <a:t>তরঙ্গ</a:t>
            </a:r>
            <a:r>
              <a:rPr lang="en-US" dirty="0">
                <a:solidFill>
                  <a:srgbClr val="FFFF00"/>
                </a:solidFill>
              </a:rPr>
              <a:t> </a:t>
            </a:r>
            <a:r>
              <a:rPr lang="en-US" dirty="0" err="1">
                <a:solidFill>
                  <a:srgbClr val="FFFF00"/>
                </a:solidFill>
              </a:rPr>
              <a:t>অনুদৈর্ঘ্য</a:t>
            </a:r>
            <a:endParaRPr lang="en-US" dirty="0">
              <a:solidFill>
                <a:srgbClr val="FFFF00"/>
              </a:solidFill>
            </a:endParaRPr>
          </a:p>
          <a:p>
            <a:r>
              <a:rPr lang="en-US" dirty="0" err="1">
                <a:solidFill>
                  <a:srgbClr val="FFFF00"/>
                </a:solidFill>
              </a:rPr>
              <a:t>তরঙ্গ</a:t>
            </a:r>
            <a:r>
              <a:rPr lang="en-US" dirty="0">
                <a:solidFill>
                  <a:srgbClr val="FFFF00"/>
                </a:solidFill>
              </a:rPr>
              <a:t>। </a:t>
            </a:r>
          </a:p>
        </p:txBody>
      </p:sp>
    </p:spTree>
    <p:extLst>
      <p:ext uri="{BB962C8B-B14F-4D97-AF65-F5344CB8AC3E}">
        <p14:creationId xmlns:p14="http://schemas.microsoft.com/office/powerpoint/2010/main" val="40109898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065BF0B-23D5-3B7C-ABEA-325F5B06D1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109" y="461046"/>
            <a:ext cx="5635337" cy="14088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93B2342-8D12-51B1-4217-4362CDAFA4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6556" y="461045"/>
            <a:ext cx="4876800" cy="14088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0B52FB6-A49F-8DBE-7D11-691DDB16E6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8395" y="4350867"/>
            <a:ext cx="7342095" cy="1981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CFBAE83-9219-93A9-736F-792AF6D6EF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69" y="3638762"/>
            <a:ext cx="4684009" cy="269330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7739CA5-CBF5-52B9-A1D9-9B13E8C62F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76556" y="2047493"/>
            <a:ext cx="5703934" cy="231284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64C5A2E-DB15-BA83-AF3D-A2AE7608479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969" y="1892636"/>
            <a:ext cx="6365588" cy="1685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76182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TM03457496[[fn=Parallax]]</Template>
  <TotalTime>184</TotalTime>
  <Words>935</Words>
  <Application>Microsoft Office PowerPoint</Application>
  <PresentationFormat>Widescreen</PresentationFormat>
  <Paragraphs>108</Paragraphs>
  <Slides>26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Arial</vt:lpstr>
      <vt:lpstr>Cambria Math</vt:lpstr>
      <vt:lpstr>Corbel</vt:lpstr>
      <vt:lpstr>Parallax</vt:lpstr>
      <vt:lpstr>তরঙ্গ ও শব্দ </vt:lpstr>
      <vt:lpstr>PowerPoint Presentation</vt:lpstr>
      <vt:lpstr>         পর্যায়বৃত্ত গতি </vt:lpstr>
      <vt:lpstr>স্পন্দন গতি </vt:lpstr>
      <vt:lpstr>তরঙ্গ কাকে বলে কত প্রকার কি কি ?</vt:lpstr>
      <vt:lpstr>তরঙ্গ ২ প্রকার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λ= তরঙ্গদৈর্ঘ্য একক m V = বেগ m/s কম্পাঙ্ক বা ফ্রিকুয়েন্সি f = hz  কম্পন N = একক নেই  যেকোনো দূরুত্ব মিটারে রাখতে হবে।  </vt:lpstr>
      <vt:lpstr>দুটি সুরশলাকার কম্পাঙ্ক যথাক্রমে 128 hz ও 384 Hz । বায়ুতে শলাকা দুটি হতে সৃষ্ঠ তরঙ্গ দৈর্ঘ্যর অনুপাত নির্ণয় কর</vt:lpstr>
      <vt:lpstr>কোনো সুরশলাকা একটি মাধ্যমে 5cm দৈর্ঘ্যর এবং 350 ms-1 বেগের তরঙ্গ উতপন্ন করে। অপর একটি মাধ্যমে তরঙ্গ বেগ যদি 332.5 ms-1 হয় তবে ঐ মাধ্যমে সুরশলাকার 100 কম্পনে শব্দ কত দূরে যাবে?</vt:lpstr>
      <vt:lpstr>P ও Q দুটি মাধ্যমে শব্দের বেগ যথাক্রমে 300 ms-1 এবং 340 ms-1 । মাধ্যম দুটিতে শব্দের তরঙ্গদৈর্ঘ্যর পার্থক্য 0.2 m হলে, সুরশলাকার 50 কম্পনে শব্দ Q মাধ্যমে কতদূর যাবে?</vt:lpstr>
      <vt:lpstr>কোন মাধ্যমে 640 HZ  ও 480 HZ কম্পাঙ্কের দুটি শব্দ তরঙ্গের তরঙ্গদৈর্ঘ্যর পার্থক্য 1m হলে ঐ মাধ্যমে শব্দ তরঙ্গের বেগ কত ?</vt:lpstr>
      <vt:lpstr>কোন মাধ্যমে 640 HZ ও 480 HZ কম্পাঙ্কের দুটি শব্দ তরঙ্গের তরঙ্গদৈর্ঘ্যর পার্থ্যক্য 1m হলে ঐ মাধ্যমে শব্দ তরঙ্গের বেগ কত হবে? </vt:lpstr>
      <vt:lpstr>দুইটি সুর শলাকার কম্পাঙ্কের পার্থক্য 218 HZ । বাতাসে শলাকা দুটি যে তরঙ্গ উতপন্ন করে, তাদের একটির দুইটি পূর্ণ তরঙ্গদৈর্ঘ্য অপরটির তিনটি পূর্ন তরঙ্গদৈর্ঘ্যর সমান। শলাকাদ্বয়ের কম্পাঙ্ক নির্ণয় কর। </vt:lpstr>
      <vt:lpstr>একটি অগ্রগামী তরঙ্গের সমীকরণ হচ্ছে y = 0.1Sin(200πt-20πx/17) মিটার হলে বিস্তার, কম্পাঙ্ক , তরঙ্গদৈর্ঘ্য , তরঙ্গ বেগ নির্ণয় কর। </vt:lpstr>
      <vt:lpstr>কোন তরঙ্গের বিস্তার 0.4 m হলে, t = T/4  সময় কম্পনের উৎস হতে  x=  λ"  " /8  দূরুত্বে অবস্থিত বিন্দুর সাম্যবস্থান হতে সরণ কত হবে?</vt:lpstr>
      <vt:lpstr>বায়ু ও পানিতে 300 HZ কম্পানাঙ্কের একটি শব্দ তরঙ্গদৈর্ঘ্যর পার্থ্যক্য 4.16 m । বায়ুতে শব্দের বেগ 352 ms-1 হলে পানিতে শব্দের বেগ কত ?</vt:lpstr>
      <vt:lpstr>একটি তরঙ্গে দুটি কণা 0.159 m ব্যবধানে অবস্থিত। কণাদ্বয়ের মধ্যে দশা পার্থক্য 1.85 Radian. তরঙ্গ উৎসের কম্পাঙ্ক 512 HZ হলে তরঙ্গের বেগ নির্ণয় কর। </vt:lpstr>
      <vt:lpstr>কোন একটি সিমাবদ্ধ মাধ্যমে সৃষ্ট স্থির তরঙ্গের কম্পাঙ্ক 480 HZ. তরঙ্গের পর পর দুইটি নিঃস্পন্দ বিন্দুর দূরুত্ব 0.75 m । মাধ্যমে তরঙ্গ বেগ নির্নয় কর।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তরঙ্গ ও শব্দ </dc:title>
  <dc:creator>RT</dc:creator>
  <cp:lastModifiedBy>RT</cp:lastModifiedBy>
  <cp:revision>36</cp:revision>
  <dcterms:created xsi:type="dcterms:W3CDTF">2022-11-09T07:17:36Z</dcterms:created>
  <dcterms:modified xsi:type="dcterms:W3CDTF">2022-11-15T10:00:51Z</dcterms:modified>
</cp:coreProperties>
</file>